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1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gas-kvas.com/uploads/posts/2023-01/1673546199_gas-kvas-com-p-chervyak-risunok-detskii-1.jpg"/>
          <p:cNvPicPr>
            <a:picLocks noChangeAspect="1" noChangeArrowheads="1"/>
          </p:cNvPicPr>
          <p:nvPr userDrawn="1"/>
        </p:nvPicPr>
        <p:blipFill>
          <a:blip r:embed="rId2" cstate="print"/>
          <a:srcRect r="35825" b="877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 userDrawn="1"/>
        </p:nvSpPr>
        <p:spPr>
          <a:xfrm rot="21018973">
            <a:off x="5061162" y="1076457"/>
            <a:ext cx="963891" cy="5509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https://4baby-shop.ru/wp-content/uploads/e/7/0/e7073ed8914d9f6b75cdbcf1e780dbea.jpe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6375" y="441328"/>
            <a:ext cx="6750001" cy="5940000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6970" y="6448251"/>
            <a:ext cx="2133600" cy="365125"/>
          </a:xfrm>
        </p:spPr>
        <p:txBody>
          <a:bodyPr/>
          <a:lstStyle/>
          <a:p>
            <a:fld id="{26B9CBE4-035F-4BFD-8C33-156701EA7476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93970" y="6448251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62C6-A166-4548-969D-843FEC4820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амка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93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2" descr="https://gas-kvas.com/uploads/posts/2023-01/1673546199_gas-kvas-com-p-chervyak-risunok-detskii-1.jpg"/>
          <p:cNvPicPr>
            <a:picLocks noChangeAspect="1" noChangeArrowheads="1"/>
          </p:cNvPicPr>
          <p:nvPr userDrawn="1"/>
        </p:nvPicPr>
        <p:blipFill>
          <a:blip r:embed="rId2" cstate="print"/>
          <a:srcRect l="19536" t="4642" r="54758" b="93664"/>
          <a:stretch>
            <a:fillRect/>
          </a:stretch>
        </p:blipFill>
        <p:spPr bwMode="auto">
          <a:xfrm>
            <a:off x="2442056" y="2728813"/>
            <a:ext cx="3816424" cy="936104"/>
          </a:xfrm>
          <a:prstGeom prst="round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CBE4-035F-4BFD-8C33-156701EA7476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62C6-A166-4548-969D-843FEC482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CBE4-035F-4BFD-8C33-156701EA7476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62C6-A166-4548-969D-843FEC482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CBE4-035F-4BFD-8C33-156701EA7476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62C6-A166-4548-969D-843FEC482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CBE4-035F-4BFD-8C33-156701EA7476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62C6-A166-4548-969D-843FEC482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CBE4-035F-4BFD-8C33-156701EA7476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62C6-A166-4548-969D-843FEC482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CBE4-035F-4BFD-8C33-156701EA7476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62C6-A166-4548-969D-843FEC482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CBE4-035F-4BFD-8C33-156701EA7476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62C6-A166-4548-969D-843FEC482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CBE4-035F-4BFD-8C33-156701EA7476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62C6-A166-4548-969D-843FEC482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CBE4-035F-4BFD-8C33-156701EA7476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62C6-A166-4548-969D-843FEC482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CBE4-035F-4BFD-8C33-156701EA7476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62C6-A166-4548-969D-843FEC482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CBE4-035F-4BFD-8C33-156701EA7476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F62C6-A166-4548-969D-843FEC4820E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https://gas-kvas.com/uploads/posts/2023-01/1673546199_gas-kvas-com-p-chervyak-risunok-detskii-1.jpg"/>
          <p:cNvPicPr>
            <a:picLocks noChangeAspect="1" noChangeArrowheads="1"/>
          </p:cNvPicPr>
          <p:nvPr userDrawn="1"/>
        </p:nvPicPr>
        <p:blipFill>
          <a:blip r:embed="rId13" cstate="print"/>
          <a:srcRect r="35825" b="877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93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static.vecteezy.com/system/resources/previews/000/302/600/original/vector-a-set-of-children-researching.jpg" TargetMode="External"/><Relationship Id="rId3" Type="http://schemas.openxmlformats.org/officeDocument/2006/relationships/hyperlink" Target="https://i.pinimg.com/originals/cc/29/e2/cc29e2d91d5dbc71e342197ce9b9b6d5.png" TargetMode="External"/><Relationship Id="rId7" Type="http://schemas.openxmlformats.org/officeDocument/2006/relationships/hyperlink" Target="https://gas-kvas.com/uploads/posts/2023-02/1676447285_gas-kvas-com-p-kost-risunok-detskii-25.jpg" TargetMode="External"/><Relationship Id="rId2" Type="http://schemas.openxmlformats.org/officeDocument/2006/relationships/hyperlink" Target="https://4baby-shop.ru/wp-content/uploads/e/7/0/e7073ed8914d9f6b75cdbcf1e780dbea.jpe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lipartspub.com/images600_/glass-clipart-blue-1.png" TargetMode="External"/><Relationship Id="rId5" Type="http://schemas.openxmlformats.org/officeDocument/2006/relationships/hyperlink" Target="http://optproduct24.ru/image/cache/catalog/produkt/bakaleya-i-specii/sous/uksus-stolovyj-proshu-k-stolu-9-900l-8sht-800x800.png" TargetMode="External"/><Relationship Id="rId4" Type="http://schemas.openxmlformats.org/officeDocument/2006/relationships/hyperlink" Target="https://pngimg.com/uploads/egg/egg_PNG13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97814" y="6093296"/>
            <a:ext cx="33483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Работу выполнила учитель начальных классов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МОУ  </a:t>
            </a:r>
            <a:r>
              <a:rPr lang="ru-RU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Новкинская</a:t>
            </a: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ООШ Владимирской области</a:t>
            </a:r>
          </a:p>
          <a:p>
            <a:pPr algn="ctr"/>
            <a:r>
              <a:rPr lang="ru-RU" sz="1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Курова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Татьяна Владимировна 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2" descr="https://x-lines.ru/letters/i/cyrillicfancy/0573/5484ed/40/1/4n1pdy6ozzemiwcg4nhpbxsozzembwf54ggpbxqosdea6egosxeabwfo4n6pbxstomem5wf64gy7dysttoodgegozmemzwfo4gy7dy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5328000" cy="288000"/>
          </a:xfrm>
          <a:prstGeom prst="rect">
            <a:avLst/>
          </a:prstGeom>
          <a:noFill/>
        </p:spPr>
      </p:pic>
      <p:pic>
        <p:nvPicPr>
          <p:cNvPr id="6" name="Picture 2" descr="https://x-lines.ru/letters/i/cyrillicfancy/0827/2d8226/40/1/4nk7dyqtomemmwcb4gbpbcsoszem5wf74n9n5wf74napdy6to9em5wfo4g81bwfu4gypbcgozuem7wcn4n67bxsto8eafw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76672"/>
            <a:ext cx="5600700" cy="360040"/>
          </a:xfrm>
          <a:prstGeom prst="rect">
            <a:avLst/>
          </a:prstGeom>
          <a:noFill/>
        </p:spPr>
      </p:pic>
      <p:pic>
        <p:nvPicPr>
          <p:cNvPr id="8194" name="Picture 2" descr="https://x-lines.ru/letters/i/cyrillicfancy/2334/33602f/50/1/4nx7bxsozxemmwfz4n67dn6ozronbwf44napbq6ttueapwfa4nho.png"/>
          <p:cNvPicPr>
            <a:picLocks noChangeAspect="1" noChangeArrowheads="1"/>
          </p:cNvPicPr>
          <p:nvPr/>
        </p:nvPicPr>
        <p:blipFill>
          <a:blip r:embed="rId4" cstate="print"/>
          <a:srcRect l="55840"/>
          <a:stretch>
            <a:fillRect/>
          </a:stretch>
        </p:blipFill>
        <p:spPr bwMode="auto">
          <a:xfrm>
            <a:off x="3275856" y="3645024"/>
            <a:ext cx="2220888" cy="590551"/>
          </a:xfrm>
          <a:prstGeom prst="rect">
            <a:avLst/>
          </a:prstGeom>
          <a:noFill/>
        </p:spPr>
      </p:pic>
      <p:pic>
        <p:nvPicPr>
          <p:cNvPr id="8196" name="Picture 4" descr="https://x-lines.ru/letters/i/cyrillicfancy/2334/33602f/50/1/4nx7bxsozxemmwfz4n67dn6ozronbwf44napbq6ttueapwfa4nho.png"/>
          <p:cNvPicPr>
            <a:picLocks noChangeAspect="1" noChangeArrowheads="1"/>
          </p:cNvPicPr>
          <p:nvPr/>
        </p:nvPicPr>
        <p:blipFill>
          <a:blip r:embed="rId4" cstate="print"/>
          <a:srcRect r="47023"/>
          <a:stretch>
            <a:fillRect/>
          </a:stretch>
        </p:blipFill>
        <p:spPr bwMode="auto">
          <a:xfrm>
            <a:off x="3131840" y="2924944"/>
            <a:ext cx="2664296" cy="590551"/>
          </a:xfrm>
          <a:prstGeom prst="rect">
            <a:avLst/>
          </a:prstGeom>
          <a:noFill/>
        </p:spPr>
      </p:pic>
      <p:pic>
        <p:nvPicPr>
          <p:cNvPr id="7" name="Picture 2" descr="https://x-lines.ru/letters/i/cyrillicfancy/0739/5484ed/30/1/4nm7bcgozzea9wcn4nhpbpjygconyebwryonyebi.png"/>
          <p:cNvPicPr>
            <a:picLocks noChangeAspect="1" noChangeArrowheads="1"/>
          </p:cNvPicPr>
          <p:nvPr/>
        </p:nvPicPr>
        <p:blipFill>
          <a:blip r:embed="rId5" cstate="print"/>
          <a:srcRect r="45066"/>
          <a:stretch>
            <a:fillRect/>
          </a:stretch>
        </p:blipFill>
        <p:spPr bwMode="auto">
          <a:xfrm>
            <a:off x="3563888" y="2060848"/>
            <a:ext cx="1512168" cy="371475"/>
          </a:xfrm>
          <a:prstGeom prst="rect">
            <a:avLst/>
          </a:prstGeom>
          <a:noFill/>
        </p:spPr>
      </p:pic>
      <p:pic>
        <p:nvPicPr>
          <p:cNvPr id="8" name="Picture 2" descr="https://x-lines.ru/letters/i/cyrillicfancy/0739/5484ed/30/1/4nm7bcgozzea9wcn4nhpbpjygconyebwryonyebi.png"/>
          <p:cNvPicPr>
            <a:picLocks noChangeAspect="1" noChangeArrowheads="1"/>
          </p:cNvPicPr>
          <p:nvPr/>
        </p:nvPicPr>
        <p:blipFill>
          <a:blip r:embed="rId5" cstate="print"/>
          <a:srcRect l="68013" t="-1843" r="16292"/>
          <a:stretch>
            <a:fillRect/>
          </a:stretch>
        </p:blipFill>
        <p:spPr bwMode="auto">
          <a:xfrm>
            <a:off x="5004048" y="2060848"/>
            <a:ext cx="432048" cy="3783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2308324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     Бабушка часто говорит Роме, что нужно пить молоко, кушать сыр и творог, потому что в этих продуктах содержится кальций, который полезен для здоровья. Рома вспомнил детскую песенку: 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Далеко, далеко                                                     Правильно, коровы! 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На лугу пасутся ко...                                           Пейте, дети, молоко - 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Коровы?                                                                  Будете здоровы. </a:t>
            </a:r>
          </a:p>
          <a:p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b="1" dirty="0" smtClean="0"/>
              <a:t>Рома заинтересовался, много ли кальция нужно нашему организму. И если каждый день есть молоко, сыр, творог, то всегда ли он будет здоров?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79912" y="249289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1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78092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Рома прочитал в справочнике, что людям разного возраста необходимо разное количество кальция в сутки.  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429000"/>
            <a:ext cx="856895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Детям от 0 до 1 года - 400 мг, мужчинам и женщинам старше 65 лет - 1500 мг, детям от 1 года до 10 лет – 800 -1000 мг, подросткам 10 - 12 лет – 900 - 1400 мг, подросткам 13 -16 лет - 1200 - 1400 мг, 17 - 18 лет - 1200 мг, мужчинам и женщинам от 25 до 65 лет - 1000 мг.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6" y="5013176"/>
          <a:ext cx="4104456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20522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Возраст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Необходимое количество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Са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в сутки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 0 до 1 года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400 мг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 1 года до 10 лет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800 -1000 мг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10 - 12 лет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900 - 1400 мг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716016" y="5013176"/>
          <a:ext cx="410445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20522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13 -16 лет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1200 - 1400 мг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17 - 18 лет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1200 мг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25 - 65 лет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1000 мг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старше 65 лет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1500 мг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1560" y="46531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Заполни таблицу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495928" y="6525344"/>
            <a:ext cx="468560" cy="2160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 t="27419" b="52996"/>
          <a:stretch>
            <a:fillRect/>
          </a:stretch>
        </p:blipFill>
        <p:spPr bwMode="auto">
          <a:xfrm>
            <a:off x="2555776" y="5589240"/>
            <a:ext cx="18002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t="27419" b="52996"/>
          <a:stretch>
            <a:fillRect/>
          </a:stretch>
        </p:blipFill>
        <p:spPr bwMode="auto">
          <a:xfrm>
            <a:off x="2555776" y="6309320"/>
            <a:ext cx="187220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t="27419" b="52996"/>
          <a:stretch>
            <a:fillRect/>
          </a:stretch>
        </p:blipFill>
        <p:spPr bwMode="auto">
          <a:xfrm>
            <a:off x="6876256" y="5445224"/>
            <a:ext cx="1872207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 t="27419" b="52996"/>
          <a:stretch>
            <a:fillRect/>
          </a:stretch>
        </p:blipFill>
        <p:spPr bwMode="auto">
          <a:xfrm>
            <a:off x="6876256" y="6165304"/>
            <a:ext cx="187220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 t="27419" b="52996"/>
          <a:stretch>
            <a:fillRect/>
          </a:stretch>
        </p:blipFill>
        <p:spPr bwMode="auto">
          <a:xfrm>
            <a:off x="6876256" y="5085216"/>
            <a:ext cx="18002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t="50922" b="25576"/>
          <a:stretch>
            <a:fillRect/>
          </a:stretch>
        </p:blipFill>
        <p:spPr bwMode="auto">
          <a:xfrm>
            <a:off x="2483768" y="5949280"/>
            <a:ext cx="197643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t="50922" b="25576"/>
          <a:stretch>
            <a:fillRect/>
          </a:stretch>
        </p:blipFill>
        <p:spPr bwMode="auto">
          <a:xfrm>
            <a:off x="6804248" y="5805264"/>
            <a:ext cx="197643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843808" y="46531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 на пустые ячейки</a:t>
            </a:r>
            <a:r>
              <a:rPr lang="ru-RU" dirty="0" smtClean="0"/>
              <a:t> </a:t>
            </a:r>
            <a:r>
              <a:rPr lang="ru-RU" sz="1050" dirty="0" smtClean="0"/>
              <a:t>таблицы!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2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48680"/>
            <a:ext cx="8280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В энциклопедии Рома прочитал о том, что в человеческом организме имеется система поддержания постоянной концентрации кальция, чтобы обеспечить его поступление по мере необходимости. Организм делает это тремя способами: </a:t>
            </a: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Кальций всасывается напрямую из употребляемой пищи. Это наиболее предпочтительный способ получения кальция. 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Кальций поступает из костей в том случае, если его не хватает в употребляемой пище. В этих случаях кости могут становиться более тонкими и хрупкими. 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Уменьшается количество кальция, поступающего повторно в кровь после «обработки» её почками.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355812"/>
            <a:ext cx="2927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Дополни предложение.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831992"/>
            <a:ext cx="8568952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   Необходимо столько потреблять кальция, чтобы его                         не превышали его                                   .                                    </a:t>
            </a:r>
          </a:p>
          <a:p>
            <a:r>
              <a:rPr lang="ru-RU" dirty="0" smtClean="0"/>
              <a:t>    Этот баланс имеет важное значение, так как его нарушение может привести к вымыванию из костей недостающего количества кальция. Нехватка кальция в организме приводит к различным заболеваниям.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6296" y="4869160"/>
            <a:ext cx="936000" cy="21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потери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5157192"/>
            <a:ext cx="1620000" cy="21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потребления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495928" y="6525344"/>
            <a:ext cx="468560" cy="2160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pngimg.com/uploads/egg/egg_PNG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4437112"/>
            <a:ext cx="535572" cy="432000"/>
          </a:xfrm>
          <a:prstGeom prst="rect">
            <a:avLst/>
          </a:prstGeom>
          <a:noFill/>
        </p:spPr>
      </p:pic>
      <p:pic>
        <p:nvPicPr>
          <p:cNvPr id="5124" name="Picture 4" descr="https://pngimg.com/uploads/egg/egg_PNG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844824"/>
            <a:ext cx="576958" cy="46538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404664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Рома решил проверить, что будет с эмалью зубов, если из неё удалить кальций. Мальчик знал: сверху зубы покрыты защитной оболочкой - эмалью, так же как у яйца есть скорлупа, состоящая из соединений кальция. 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340768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Приготовь стеклянную банку,  9 % столовый уксус, куриное яйцо. 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Помести в банку яйцо, налей в неё уксус.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060848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Что происходит в банке с уксусом?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492896"/>
            <a:ext cx="849694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Почти сразу на поверхности скорлупы                                                   . </a:t>
            </a:r>
          </a:p>
          <a:p>
            <a:r>
              <a:rPr lang="ru-RU" dirty="0" smtClean="0"/>
              <a:t>Скорлупа яиц на 90% состоит из соединений кальция. Поэтому при взаимодействии с уксусной кислотой (уксусом) она начинает   ___________,     , выделяя при этом углекислый газ (пузырьки).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789040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Приготовь вторую банку, яйцо, воду. </a:t>
            </a:r>
          </a:p>
          <a:p>
            <a:r>
              <a:rPr lang="ru-RU" dirty="0" smtClean="0"/>
              <a:t>4. Помести в банку яйцо, налей в неё воду. </a:t>
            </a:r>
          </a:p>
          <a:p>
            <a:r>
              <a:rPr lang="ru-RU" dirty="0" smtClean="0"/>
              <a:t>5. Оставь банки на 4 дня. </a:t>
            </a:r>
          </a:p>
          <a:p>
            <a:r>
              <a:rPr lang="ru-RU" dirty="0" smtClean="0"/>
              <a:t>6. Аккуратно ложкой достань яйца.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013176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Промой яйца водопроводной водой.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Что произошло с яйцами через 4 дня?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51520" y="5733256"/>
          <a:ext cx="525658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26642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 банке с уксусом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 банке с водой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24128" y="5013176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Вывод.</a:t>
            </a:r>
            <a:r>
              <a:rPr lang="ru-RU" dirty="0" smtClean="0"/>
              <a:t> Эмаль зубов, как и яичная скорлупа,</a:t>
            </a:r>
          </a:p>
          <a:p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4128" y="2564904"/>
            <a:ext cx="2376000" cy="21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появились пузырьки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80112" y="5661248"/>
            <a:ext cx="3312368" cy="7920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без кальция становится мягкой и уязвимой, что может вызвать развитие кариеса.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3528" y="6165304"/>
            <a:ext cx="2340000" cy="21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Яйцо стало мягким.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87824" y="6165304"/>
            <a:ext cx="2340000" cy="21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Яйцо не изменилось.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24200" y="3140968"/>
            <a:ext cx="1548000" cy="21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разрушаться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трелка вправо 19">
            <a:hlinkClick r:id="" action="ppaction://hlinkshowjump?jump=nextslide"/>
          </p:cNvPr>
          <p:cNvSpPr/>
          <p:nvPr/>
        </p:nvSpPr>
        <p:spPr>
          <a:xfrm>
            <a:off x="8495928" y="6525344"/>
            <a:ext cx="468560" cy="2160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i.pinimg.com/originals/cc/29/e2/cc29e2d91d5dbc71e342197ce9b9b6d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124744"/>
            <a:ext cx="1055435" cy="1295984"/>
          </a:xfrm>
          <a:prstGeom prst="rect">
            <a:avLst/>
          </a:prstGeom>
          <a:noFill/>
        </p:spPr>
      </p:pic>
      <p:pic>
        <p:nvPicPr>
          <p:cNvPr id="21" name="Picture 2" descr="https://i.pinimg.com/originals/cc/29/e2/cc29e2d91d5dbc71e342197ce9b9b6d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3717032"/>
            <a:ext cx="1055435" cy="1295984"/>
          </a:xfrm>
          <a:prstGeom prst="rect">
            <a:avLst/>
          </a:prstGeom>
          <a:noFill/>
        </p:spPr>
      </p:pic>
      <p:pic>
        <p:nvPicPr>
          <p:cNvPr id="5128" name="Picture 8" descr="http://optproduct24.ru/image/cache/catalog/produkt/bakaleya-i-specii/sous/uksus-stolovyj-proshu-k-stolu-9-900l-8sht-800x800.png"/>
          <p:cNvPicPr>
            <a:picLocks noChangeAspect="1" noChangeArrowheads="1"/>
          </p:cNvPicPr>
          <p:nvPr/>
        </p:nvPicPr>
        <p:blipFill>
          <a:blip r:embed="rId5" cstate="print"/>
          <a:srcRect l="33333" r="31250"/>
          <a:stretch>
            <a:fillRect/>
          </a:stretch>
        </p:blipFill>
        <p:spPr bwMode="auto">
          <a:xfrm>
            <a:off x="7236296" y="980728"/>
            <a:ext cx="510000" cy="1440000"/>
          </a:xfrm>
          <a:prstGeom prst="rect">
            <a:avLst/>
          </a:prstGeom>
          <a:noFill/>
        </p:spPr>
      </p:pic>
      <p:pic>
        <p:nvPicPr>
          <p:cNvPr id="5130" name="Picture 10" descr="https://clipartspub.com/images600_/glass-clipart-blue-1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4077072"/>
            <a:ext cx="648072" cy="84681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gas-kvas.com/uploads/posts/2023-02/1676447285_gas-kvas-com-p-kost-risunok-detskii-2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93" t="53704"/>
          <a:stretch>
            <a:fillRect/>
          </a:stretch>
        </p:blipFill>
        <p:spPr bwMode="auto">
          <a:xfrm>
            <a:off x="2868493" y="3068960"/>
            <a:ext cx="388061" cy="216000"/>
          </a:xfrm>
          <a:prstGeom prst="rect">
            <a:avLst/>
          </a:prstGeom>
          <a:noFill/>
        </p:spPr>
      </p:pic>
      <p:pic>
        <p:nvPicPr>
          <p:cNvPr id="17" name="Picture 2" descr="https://gas-kvas.com/uploads/posts/2023-02/1676447285_gas-kvas-com-p-kost-risunok-detskii-2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111" b="53704"/>
          <a:stretch>
            <a:fillRect/>
          </a:stretch>
        </p:blipFill>
        <p:spPr bwMode="auto">
          <a:xfrm>
            <a:off x="2652469" y="3140968"/>
            <a:ext cx="553022" cy="28803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4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7667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Рома решил проверить, что произойдёт с костями, если из них удалить соединения кальция.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9675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Приготовь куриные косточки: толстую и тонкую. 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Помести их в банку, залей уксусом. Закрой банку крышкой. 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Оставь на 7 дней.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645024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Что произошло с косточками через 7 дней?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149080"/>
            <a:ext cx="5760640" cy="1477328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Косточки</a:t>
            </a:r>
          </a:p>
          <a:p>
            <a:endParaRPr lang="ru-RU" dirty="0" smtClean="0"/>
          </a:p>
          <a:p>
            <a:r>
              <a:rPr lang="ru-RU" dirty="0" smtClean="0"/>
              <a:t>Тонкую косточку</a:t>
            </a:r>
          </a:p>
          <a:p>
            <a:endParaRPr lang="ru-RU" dirty="0" smtClean="0"/>
          </a:p>
          <a:p>
            <a:r>
              <a:rPr lang="ru-RU" dirty="0" smtClean="0"/>
              <a:t>У толстой косточки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03648" y="4221088"/>
            <a:ext cx="4068000" cy="28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без кальция стали гибкими и мягкими.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24120" y="4797152"/>
            <a:ext cx="3348000" cy="28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можно свернуть в колечко.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12104" y="5301208"/>
            <a:ext cx="3096000" cy="28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середина осталась твёрдой.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495928" y="6525344"/>
            <a:ext cx="468560" cy="2160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https://i.pinimg.com/originals/cc/29/e2/cc29e2d91d5dbc71e342197ce9b9b6d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6445" y="2276872"/>
            <a:ext cx="1055435" cy="1295984"/>
          </a:xfrm>
          <a:prstGeom prst="rect">
            <a:avLst/>
          </a:prstGeom>
          <a:noFill/>
        </p:spPr>
      </p:pic>
      <p:pic>
        <p:nvPicPr>
          <p:cNvPr id="16" name="Picture 8" descr="http://optproduct24.ru/image/cache/catalog/produkt/bakaleya-i-specii/sous/uksus-stolovyj-proshu-k-stolu-9-900l-8sht-800x800.png"/>
          <p:cNvPicPr>
            <a:picLocks noChangeAspect="1" noChangeArrowheads="1"/>
          </p:cNvPicPr>
          <p:nvPr/>
        </p:nvPicPr>
        <p:blipFill>
          <a:blip r:embed="rId5" cstate="print"/>
          <a:srcRect l="33333" r="31250"/>
          <a:stretch>
            <a:fillRect/>
          </a:stretch>
        </p:blipFill>
        <p:spPr bwMode="auto">
          <a:xfrm>
            <a:off x="1403648" y="2132856"/>
            <a:ext cx="510000" cy="1440000"/>
          </a:xfrm>
          <a:prstGeom prst="rect">
            <a:avLst/>
          </a:prstGeom>
          <a:noFill/>
        </p:spPr>
      </p:pic>
      <p:sp>
        <p:nvSpPr>
          <p:cNvPr id="4100" name="AutoShape 4" descr="https://top-fon.com/uploads/posts/2023-01/1674827579_top-fon-com-p-fon-dlya-prezentatsii-zdorovesberegayushch-2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s://static.vecteezy.com/system/resources/previews/000/302/600/original/vector-a-set-of-children-research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s://static.vecteezy.com/system/resources/previews/000/302/600/original/vector-a-set-of-children-research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849" r="1320"/>
          <a:stretch>
            <a:fillRect/>
          </a:stretch>
        </p:blipFill>
        <p:spPr bwMode="auto">
          <a:xfrm>
            <a:off x="6948264" y="3789040"/>
            <a:ext cx="152424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73" t="34020" r="48151"/>
          <a:stretch>
            <a:fillRect/>
          </a:stretch>
        </p:blipFill>
        <p:spPr bwMode="auto">
          <a:xfrm>
            <a:off x="3779912" y="1844824"/>
            <a:ext cx="1584176" cy="184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04664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Рома задумался: в каких же продуктах содержится кальций?  К каким заболеваниям может привести нехватка кальция? В справочнике он нашёл следующую информацию.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68760"/>
            <a:ext cx="8352928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    Больше всего кальция содержится в молоке и продуктах, приготовленных на его основе. Это кефир, творог, сыр, йогурт, сыворотка. </a:t>
            </a:r>
          </a:p>
          <a:p>
            <a:r>
              <a:rPr lang="ru-RU" dirty="0"/>
              <a:t> </a:t>
            </a:r>
            <a:r>
              <a:rPr lang="ru-RU" dirty="0" smtClean="0"/>
              <a:t>    Детей после 6 месяцев нужно кормить кашами и овощами, которые являются природными источниками кальция. Лучшей среди таких продуктов считается овсяная каша. </a:t>
            </a:r>
          </a:p>
          <a:p>
            <a:r>
              <a:rPr lang="ru-RU" dirty="0"/>
              <a:t> </a:t>
            </a:r>
            <a:r>
              <a:rPr lang="ru-RU" dirty="0" smtClean="0"/>
              <a:t>    У маленьких детей, которые страдают от дефицита кальция, может развиться такое серьёзное заболевание, как рахит.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56992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Прочитай данные таблицы.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3717032"/>
          <a:ext cx="4104456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24601"/>
                <a:gridCol w="21798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Название продукта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Содержание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Са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в 100 г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Йогурт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120 мг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Кефир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120 мг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Молоко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120 мг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Творог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140 мг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Сметана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90 мг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Сыр «Адыгейский»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520 мг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Сыр «Российский»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880 мг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44008" y="3356992"/>
            <a:ext cx="4283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Определи, какие молочные продукты и какое их количество должны быть в меню, чтобы твой организм получил суточное количество кальция. Запиши.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495928" y="6525344"/>
            <a:ext cx="468560" cy="2160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8024" y="4797152"/>
            <a:ext cx="4032448" cy="17281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Примерное меню  (</a:t>
            </a:r>
            <a:r>
              <a:rPr lang="ru-RU" sz="1400" dirty="0" smtClean="0">
                <a:solidFill>
                  <a:schemeClr val="tx1"/>
                </a:solidFill>
              </a:rPr>
              <a:t>800-1000 мг кальция)</a:t>
            </a:r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Молоко (200 г) – 240 мг.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Йогурт – 120 мг.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Творог – 140 мг.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Сметана – 90 мг.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Сыр «Адыгейский» (взять 50 г) – 260 мг. </a:t>
            </a:r>
            <a:r>
              <a:rPr lang="ru-RU" sz="1600" b="1" dirty="0" smtClean="0">
                <a:solidFill>
                  <a:schemeClr val="tx1"/>
                </a:solidFill>
              </a:rPr>
              <a:t>240 + 120 + 140 + 90 + 260 = 850 (мг) 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8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4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0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Перечитай первое предложение текста. Права ли бабушка Ромы?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00808"/>
            <a:ext cx="2008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Допиши вывод.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836720"/>
            <a:ext cx="1152128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79912" y="836712"/>
            <a:ext cx="1152128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6" name="Скругленный прямоугольник 5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323528" y="836720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7864" y="836712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7864" y="872760"/>
            <a:ext cx="324000" cy="32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220486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Кальций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47664" y="2204864"/>
            <a:ext cx="5544616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жизненно необходим для нашего организма, без него мы не могли бы жить.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endshow"/>
          </p:cNvPr>
          <p:cNvSpPr/>
          <p:nvPr/>
        </p:nvSpPr>
        <p:spPr>
          <a:xfrm>
            <a:off x="8495928" y="6525344"/>
            <a:ext cx="468560" cy="2160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.pinimg.com/originals/f1/06/ef/f106eff11f367a2e68bdb9f730b48d3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207978"/>
            <a:ext cx="6287344" cy="360539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50068"/>
            <a:ext cx="86409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Почти каждой клетке, включая клетки сердца, нервов и мышц, необходим кальций для обеспечения нормальной жизнедеятельности. Особенно важен кальций для здоровья детей, при его недостатке развиваются различные заболевания: искривление позвоночника, частые простудные заболевания, кариес. Очень важно поддерживать баланс кальция в организме. Этот баланс имеет важное значение, так как его нарушение может привести к вымыванию из костей кальция. Его нехватка приводит к различным заболеваниям.</a:t>
            </a:r>
          </a:p>
          <a:p>
            <a:r>
              <a:rPr lang="ru-RU" dirty="0" smtClean="0"/>
              <a:t>     Молочные продукты – основные источники кальция. </a:t>
            </a:r>
          </a:p>
          <a:p>
            <a:r>
              <a:rPr lang="ru-RU" dirty="0" smtClean="0"/>
              <a:t>     Проблемный вопрос: что может произойти, если кальция в организме большое количество? </a:t>
            </a:r>
          </a:p>
          <a:p>
            <a:r>
              <a:rPr lang="ru-RU" dirty="0" smtClean="0"/>
              <a:t>     Если кальция в продуктах питания содержится чрезмерное количество, вреда организму это, как правило, не приносит. Здоровый организм имеет совершенные механизмы контроля над его усвояемостью, избыток попросту не усваивается и выводится. </a:t>
            </a:r>
          </a:p>
          <a:p>
            <a:r>
              <a:rPr lang="ru-RU" dirty="0" smtClean="0"/>
              <a:t>     А вот неконтролируемый прием медицинских препаратов кальция может привести к его избытку. Особенно это касается таких лекарств как </a:t>
            </a:r>
            <a:r>
              <a:rPr lang="ru-RU" dirty="0" err="1" smtClean="0"/>
              <a:t>глюконат</a:t>
            </a:r>
            <a:r>
              <a:rPr lang="ru-RU" dirty="0" smtClean="0"/>
              <a:t> кальция и хлорид кальция. Они не предназначены для употребления в качестве пищевой добавки и без медицинских показаний принимать их нельзя. Избыточно принимаемые дозы кальция могут вызвать </a:t>
            </a:r>
            <a:r>
              <a:rPr lang="ru-RU" dirty="0" err="1" smtClean="0"/>
              <a:t>гиперкальциемию</a:t>
            </a:r>
            <a:r>
              <a:rPr lang="ru-RU" dirty="0" smtClean="0"/>
              <a:t> со следующими симптомами: потеря аппетита, жажда, тошнота, рвота, слабость, судороги. При длительной </a:t>
            </a:r>
            <a:r>
              <a:rPr lang="ru-RU" dirty="0" err="1" smtClean="0"/>
              <a:t>гиперкальциемии</a:t>
            </a:r>
            <a:r>
              <a:rPr lang="ru-RU" dirty="0" smtClean="0"/>
              <a:t> появляются камни в почках и мочевом пузыре, ослабляется иммунитет, увеличивается свертываемость крови, нарушается функционирование нервных и мышечных тканей.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59732" y="11663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Дополнительный материал для учителя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992252"/>
            <a:ext cx="5580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Литература: </a:t>
            </a:r>
          </a:p>
          <a:p>
            <a:r>
              <a:rPr lang="ru-RU" sz="1200" b="1" dirty="0" smtClean="0"/>
              <a:t>Функциональная грамотность. 3 класс.</a:t>
            </a:r>
            <a:r>
              <a:rPr lang="ru-RU" sz="1200" dirty="0" smtClean="0"/>
              <a:t> Тренажер для школьников/ М.В. Буряк, С.А. Шейкина. – М.: Планета, 2022. – 88 с. – (Учение с увлечением). 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886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Ссылки на интернет-ресурсы: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76672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2"/>
              </a:rPr>
              <a:t>https://4baby-shop.ru/wp-content/uploads/e/7/0/e7073ed8914d9f6b75cdbcf1e780dbea.jpeg</a:t>
            </a:r>
            <a:r>
              <a:rPr lang="en-US" sz="1600" dirty="0" smtClean="0"/>
              <a:t> </a:t>
            </a:r>
            <a:r>
              <a:rPr lang="en-US" sz="1600" dirty="0" smtClean="0">
                <a:hlinkClick r:id="rId3"/>
              </a:rPr>
              <a:t>https://i.pinimg.com/originals/cc/29/e2/cc29e2d91d5dbc71e342197ce9b9b6d5.png</a:t>
            </a:r>
            <a:r>
              <a:rPr lang="en-US" sz="1600" dirty="0" smtClean="0"/>
              <a:t> </a:t>
            </a:r>
            <a:r>
              <a:rPr lang="en-US" sz="1600" dirty="0" smtClean="0">
                <a:hlinkClick r:id="rId4"/>
              </a:rPr>
              <a:t>https://pngimg.com/uploads/egg/egg_PNG13.png</a:t>
            </a:r>
            <a:r>
              <a:rPr lang="en-US" sz="1600" dirty="0" smtClean="0"/>
              <a:t> </a:t>
            </a:r>
            <a:r>
              <a:rPr lang="en-US" sz="1600" dirty="0" smtClean="0">
                <a:hlinkClick r:id="rId5"/>
              </a:rPr>
              <a:t>http://optproduct24.ru/image/cache/catalog/produkt/bakaleya-i-specii/sous/uksus-stolovyj-proshu-k-stolu-9-900l-8sht-800x800.png</a:t>
            </a:r>
            <a:r>
              <a:rPr lang="en-US" sz="1600" dirty="0" smtClean="0"/>
              <a:t> </a:t>
            </a:r>
            <a:endParaRPr lang="ru-RU" sz="1600" dirty="0" smtClean="0"/>
          </a:p>
          <a:p>
            <a:r>
              <a:rPr lang="en-US" sz="1600" dirty="0" smtClean="0">
                <a:hlinkClick r:id="rId6"/>
              </a:rPr>
              <a:t>https://clipartspub.com/images600_/glass-clipart-blue-1.png</a:t>
            </a:r>
            <a:r>
              <a:rPr lang="en-US" sz="1600" dirty="0" smtClean="0"/>
              <a:t> </a:t>
            </a:r>
            <a:endParaRPr lang="ru-RU" sz="1600" dirty="0" smtClean="0"/>
          </a:p>
          <a:p>
            <a:r>
              <a:rPr lang="en-US" sz="1600" dirty="0" smtClean="0">
                <a:hlinkClick r:id="rId7"/>
              </a:rPr>
              <a:t>https://gas-kvas.com/uploads/posts/2023-02/1676447285_gas-kvas-com-p-kost-risunok-detskii-25.jpg</a:t>
            </a:r>
            <a:endParaRPr lang="ru-RU" sz="1600" dirty="0" smtClean="0"/>
          </a:p>
          <a:p>
            <a:r>
              <a:rPr lang="en-US" sz="1600" dirty="0" smtClean="0">
                <a:hlinkClick r:id="rId8"/>
              </a:rPr>
              <a:t>https://static.vecteezy.com/system/resources/previews/000/302/600/original/vector-a-set-of-children-researching.jpg</a:t>
            </a:r>
            <a:r>
              <a:rPr lang="ru-RU" sz="1600" dirty="0" smtClean="0"/>
              <a:t>       </a:t>
            </a:r>
            <a:endParaRPr lang="ru-RU" sz="16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1195</Words>
  <Application>Microsoft Office PowerPoint</Application>
  <PresentationFormat>Экран (4:3)</PresentationFormat>
  <Paragraphs>125</Paragraphs>
  <Slides>9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Артём</cp:lastModifiedBy>
  <cp:revision>5</cp:revision>
  <dcterms:created xsi:type="dcterms:W3CDTF">2023-10-27T13:38:43Z</dcterms:created>
  <dcterms:modified xsi:type="dcterms:W3CDTF">2023-10-28T12:50:57Z</dcterms:modified>
</cp:coreProperties>
</file>