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fotodes.ru/upload/img1347911922.jpg"/>
          <p:cNvPicPr>
            <a:picLocks noChangeAspect="1" noChangeArrowheads="1"/>
          </p:cNvPicPr>
          <p:nvPr userDrawn="1"/>
        </p:nvPicPr>
        <p:blipFill>
          <a:blip r:embed="rId2" cstate="print"/>
          <a:srcRect t="93725" r="29715"/>
          <a:stretch>
            <a:fillRect/>
          </a:stretch>
        </p:blipFill>
        <p:spPr bwMode="auto">
          <a:xfrm>
            <a:off x="0" y="5589240"/>
            <a:ext cx="9144000" cy="12687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F738-A3AD-4784-974F-21AB36C3DFC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1685-8C98-4E21-8468-B6B348EF2E5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8" name="Picture 4" descr="http://fotodes.ru/upload/img134791192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716011"/>
          </a:xfrm>
          <a:prstGeom prst="rect">
            <a:avLst/>
          </a:prstGeom>
          <a:noFill/>
        </p:spPr>
      </p:pic>
      <p:pic>
        <p:nvPicPr>
          <p:cNvPr id="11" name="Picture 4" descr="http://fotodes.ru/upload/img1347911922.jpg"/>
          <p:cNvPicPr>
            <a:picLocks noChangeAspect="1" noChangeArrowheads="1"/>
          </p:cNvPicPr>
          <p:nvPr userDrawn="1"/>
        </p:nvPicPr>
        <p:blipFill>
          <a:blip r:embed="rId2" cstate="print"/>
          <a:srcRect l="49052" r="47802" b="80497"/>
          <a:stretch>
            <a:fillRect/>
          </a:stretch>
        </p:blipFill>
        <p:spPr bwMode="auto">
          <a:xfrm>
            <a:off x="2915816" y="0"/>
            <a:ext cx="297426" cy="864000"/>
          </a:xfrm>
          <a:prstGeom prst="roundRect">
            <a:avLst/>
          </a:prstGeom>
          <a:noFill/>
        </p:spPr>
      </p:pic>
      <p:pic>
        <p:nvPicPr>
          <p:cNvPr id="12" name="Picture 4" descr="http://fotodes.ru/upload/img1347911922.jpg"/>
          <p:cNvPicPr>
            <a:picLocks noChangeAspect="1" noChangeArrowheads="1"/>
          </p:cNvPicPr>
          <p:nvPr userDrawn="1"/>
        </p:nvPicPr>
        <p:blipFill>
          <a:blip r:embed="rId2" cstate="print"/>
          <a:srcRect l="49052" r="47802" b="80497"/>
          <a:stretch>
            <a:fillRect/>
          </a:stretch>
        </p:blipFill>
        <p:spPr bwMode="auto">
          <a:xfrm>
            <a:off x="4932040" y="0"/>
            <a:ext cx="311873" cy="828000"/>
          </a:xfrm>
          <a:prstGeom prst="rect">
            <a:avLst/>
          </a:prstGeom>
          <a:noFill/>
        </p:spPr>
      </p:pic>
      <p:pic>
        <p:nvPicPr>
          <p:cNvPr id="13" name="Picture 4" descr="http://fotodes.ru/upload/img1347911922.jpg"/>
          <p:cNvPicPr>
            <a:picLocks noChangeAspect="1" noChangeArrowheads="1"/>
          </p:cNvPicPr>
          <p:nvPr userDrawn="1"/>
        </p:nvPicPr>
        <p:blipFill>
          <a:blip r:embed="rId2" cstate="print"/>
          <a:srcRect l="49052" r="47802" b="80497"/>
          <a:stretch>
            <a:fillRect/>
          </a:stretch>
        </p:blipFill>
        <p:spPr bwMode="auto">
          <a:xfrm>
            <a:off x="827584" y="0"/>
            <a:ext cx="288032" cy="1484784"/>
          </a:xfrm>
          <a:prstGeom prst="roundRect">
            <a:avLst/>
          </a:prstGeom>
          <a:noFill/>
        </p:spPr>
      </p:pic>
      <p:pic>
        <p:nvPicPr>
          <p:cNvPr id="14" name="Picture 4" descr="http://fotodes.ru/upload/img1347911922.jpg"/>
          <p:cNvPicPr>
            <a:picLocks noChangeAspect="1" noChangeArrowheads="1"/>
          </p:cNvPicPr>
          <p:nvPr userDrawn="1"/>
        </p:nvPicPr>
        <p:blipFill>
          <a:blip r:embed="rId2" cstate="print"/>
          <a:srcRect l="49052" r="47802" b="80497"/>
          <a:stretch>
            <a:fillRect/>
          </a:stretch>
        </p:blipFill>
        <p:spPr bwMode="auto">
          <a:xfrm>
            <a:off x="7442926" y="0"/>
            <a:ext cx="297426" cy="1052736"/>
          </a:xfrm>
          <a:prstGeom prst="roundRect">
            <a:avLst/>
          </a:prstGeom>
          <a:noFill/>
        </p:spPr>
      </p:pic>
      <p:sp>
        <p:nvSpPr>
          <p:cNvPr id="17" name="Рамка 1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1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12" descr="https://www.moneyexpert.com/img/variabl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24744"/>
            <a:ext cx="2952328" cy="17207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F738-A3AD-4784-974F-21AB36C3DFC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1685-8C98-4E21-8468-B6B348EF2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F738-A3AD-4784-974F-21AB36C3DFC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1685-8C98-4E21-8468-B6B348EF2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F738-A3AD-4784-974F-21AB36C3DFC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1685-8C98-4E21-8468-B6B348EF2E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80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F738-A3AD-4784-974F-21AB36C3DFC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1685-8C98-4E21-8468-B6B348EF2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F738-A3AD-4784-974F-21AB36C3DFC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1685-8C98-4E21-8468-B6B348EF2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F738-A3AD-4784-974F-21AB36C3DFC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1685-8C98-4E21-8468-B6B348EF2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F738-A3AD-4784-974F-21AB36C3DFC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1685-8C98-4E21-8468-B6B348EF2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F738-A3AD-4784-974F-21AB36C3DFC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1685-8C98-4E21-8468-B6B348EF2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F738-A3AD-4784-974F-21AB36C3DFC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1685-8C98-4E21-8468-B6B348EF2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F738-A3AD-4784-974F-21AB36C3DFC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01685-8C98-4E21-8468-B6B348EF2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AF738-A3AD-4784-974F-21AB36C3DFCD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01685-8C98-4E21-8468-B6B348EF2E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Рамка 12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112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i.pinimg.com/originals/9a/6a/e7/9a6ae7e5322aaab0d63b79bc363eb4e4.png" TargetMode="External"/><Relationship Id="rId3" Type="http://schemas.openxmlformats.org/officeDocument/2006/relationships/hyperlink" Target="https://gas-kvas.com/grafic/uploads/posts/2023-10/1696502580_gas-kvas-com-p-kartinki-tuchki-44.png" TargetMode="External"/><Relationship Id="rId7" Type="http://schemas.openxmlformats.org/officeDocument/2006/relationships/hyperlink" Target="https://flomaster.club/uploads/posts/2022-06/1654311828_3-flomaster-club-p-tucha-risunok-dlya-detei-krasivo-3.jpg" TargetMode="External"/><Relationship Id="rId2" Type="http://schemas.openxmlformats.org/officeDocument/2006/relationships/hyperlink" Target="http://fotodes.ru/upload/img134791192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ache3.youla.io/files/images/780_780/5b/1c/5b1cf347d138b398f55c7a83.jpg" TargetMode="External"/><Relationship Id="rId5" Type="http://schemas.openxmlformats.org/officeDocument/2006/relationships/hyperlink" Target="https://gas-kvas.com/uploads/posts/2023-01/1673511741_gas-kvas-com-p-krugovorot-vodi-v-prirode-detskii-risunok-37.jpg" TargetMode="External"/><Relationship Id="rId10" Type="http://schemas.openxmlformats.org/officeDocument/2006/relationships/hyperlink" Target="https://www.moneyexpert.com/img/variable.png" TargetMode="External"/><Relationship Id="rId4" Type="http://schemas.openxmlformats.org/officeDocument/2006/relationships/hyperlink" Target="https://gas-kvas.com/uploads/posts/2023-02/1675421039_gas-kvas-com-p-fonovii-risunok-zemlya-18.jpg" TargetMode="External"/><Relationship Id="rId9" Type="http://schemas.openxmlformats.org/officeDocument/2006/relationships/hyperlink" Target="https://cdn3.f-cdn.com/contestentries/59732/7395570/52fc3fa92753b_thumb900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97814" y="6093296"/>
            <a:ext cx="33483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Работу выполнила учитель начальных классов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МОУ  </a:t>
            </a:r>
            <a:r>
              <a:rPr lang="ru-RU" sz="1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Новкинская</a:t>
            </a: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ООШ Владимирской области</a:t>
            </a:r>
          </a:p>
          <a:p>
            <a:pPr algn="ctr"/>
            <a:r>
              <a:rPr lang="ru-RU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Курова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Татьяна Владимировна 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0" name="Picture 2" descr="https://x-lines.ru/letters/i/cyrillicfancy/0323/e1e1e1/40/1/4no7bqsoz5emzwcc4n7pbxty4n3pbpqto8emtwcnrdem7wft4n77bcgozmem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876549"/>
            <a:ext cx="6600825" cy="552451"/>
          </a:xfrm>
          <a:prstGeom prst="rect">
            <a:avLst/>
          </a:prstGeom>
          <a:noFill/>
        </p:spPr>
      </p:pic>
      <p:pic>
        <p:nvPicPr>
          <p:cNvPr id="7172" name="Picture 4" descr="https://x-lines.ru/letters/i/cyrillicfancy/0620/a4bdfc/30/1/4nm7bcgozzea9wcn4nhpbpjyg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80247">
            <a:off x="5747006" y="1242895"/>
            <a:ext cx="1538739" cy="288000"/>
          </a:xfrm>
          <a:prstGeom prst="rect">
            <a:avLst/>
          </a:prstGeom>
          <a:noFill/>
        </p:spPr>
      </p:pic>
      <p:pic>
        <p:nvPicPr>
          <p:cNvPr id="7174" name="Picture 6" descr="https://x-lines.ru/letters/i/cyrillicfancy/0999/a4bdfc/30/1/4nu7bqgtomembwcn4n47bq6ttueadwf44napdd3y4n37dygosdem3wf64gbpbxqoz5eadwcn4ggy.png"/>
          <p:cNvPicPr>
            <a:picLocks noChangeAspect="1" noChangeArrowheads="1"/>
          </p:cNvPicPr>
          <p:nvPr/>
        </p:nvPicPr>
        <p:blipFill>
          <a:blip r:embed="rId4" cstate="print"/>
          <a:srcRect l="51007"/>
          <a:stretch>
            <a:fillRect/>
          </a:stretch>
        </p:blipFill>
        <p:spPr bwMode="auto">
          <a:xfrm rot="20642553">
            <a:off x="1483010" y="1709216"/>
            <a:ext cx="1673052" cy="288000"/>
          </a:xfrm>
          <a:prstGeom prst="rect">
            <a:avLst/>
          </a:prstGeom>
          <a:noFill/>
        </p:spPr>
      </p:pic>
      <p:pic>
        <p:nvPicPr>
          <p:cNvPr id="7176" name="Picture 8" descr="https://x-lines.ru/letters/i/cyrillicfancy/0999/a4bdfc/30/1/4nu7bqgtomembwcn4n47bq6ttueadwf44napdd3y4n37dygosdem3wf64gbpbxqoz5eadwcn4ggy.png"/>
          <p:cNvPicPr>
            <a:picLocks noChangeAspect="1" noChangeArrowheads="1"/>
          </p:cNvPicPr>
          <p:nvPr/>
        </p:nvPicPr>
        <p:blipFill>
          <a:blip r:embed="rId4" cstate="print"/>
          <a:srcRect r="48993"/>
          <a:stretch>
            <a:fillRect/>
          </a:stretch>
        </p:blipFill>
        <p:spPr bwMode="auto">
          <a:xfrm rot="20675643">
            <a:off x="1338600" y="1422937"/>
            <a:ext cx="1741795" cy="288000"/>
          </a:xfrm>
          <a:prstGeom prst="rect">
            <a:avLst/>
          </a:prstGeom>
          <a:noFill/>
        </p:spPr>
      </p:pic>
      <p:pic>
        <p:nvPicPr>
          <p:cNvPr id="7178" name="Picture 10" descr="https://x-lines.ru/letters/i/cyrillicfancy/0249/e1e1e1/40/0/4n1pdy6ozzemiwcg4nhpbxsozzembwf54ggpbxqosdea6egosxeabwfo4n6pbxstomem5wf64gy7dysttoodgegozmemzwfo4gy7dy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88640"/>
            <a:ext cx="6287575" cy="36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А вы когда-нибудь задумывались над тем, сколько весит облако? Облака кажутся  нам такими воздушными и невесомыми, словно кто-то разбросал в вышине пушистые  клочья ваты. Но всем известно, что облака - это водяной пар, и, конечно же, он имеет  определённый вес, причём немалый.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Облака образуются благодаря испарению воды с поверхности Земли. Поднимаясь  вверх, тёплый воздух охлаждается до точки росы, и водяной пар в нём </a:t>
            </a:r>
            <a:r>
              <a:rPr lang="ru-RU" dirty="0" smtClean="0">
                <a:solidFill>
                  <a:srgbClr val="FF0000"/>
                </a:solidFill>
              </a:rPr>
              <a:t>конденсируется</a:t>
            </a:r>
            <a:r>
              <a:rPr lang="ru-RU" dirty="0" smtClean="0"/>
              <a:t> в мельчайшие капельки воды. Затем, по мере дальнейшего набора высоты и снижения температуры, эти капельки соединяются между собой и превращаются в огромные массы - облака.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«Но почему в таком случае облака летают по небу, а не падают на землю?» - спросите вы. Несмотря на то, что облака довольно тяжёлые, они имеют меньшую плотность по сравнению с воздухом, поэтому свободно парят в небе.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Плотность облаков напрямую зависит от их вида. Самые пушистые облака - кучевые. Перистые облака, в свою очередь, менее плотные, чем кучевые, а кучево-дождевые и слоистые - более плотные и тяжёлые.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Ученые рассчитали, что приблизительный вес среднего кучевого облака - от 500 до 1000 тонн. Пусть вас не пугает такой огромный вес, ведь среднее кучевое облако  достигает в размерах не менее одного километра по длине и ширине.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    Дождевые облака, в силу большей плотности, гораздо тяжелее. Они могут весить  миллионы тонн! Только представьте, глядя на небо, что там парит объект, масса которого в среднем сопоставима со стадом из 500 слонов!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63688" y="3717032"/>
            <a:ext cx="705678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23528" y="4005064"/>
            <a:ext cx="680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11760" y="18864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Сколько весит облако</a:t>
            </a:r>
            <a:endParaRPr lang="ru-RU" sz="2800" b="1" dirty="0">
              <a:ln w="19050">
                <a:solidFill>
                  <a:schemeClr val="accent5">
                    <a:lumMod val="75000"/>
                  </a:schemeClr>
                </a:solidFill>
              </a:ln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495928" y="6525344"/>
            <a:ext cx="468560" cy="216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1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3751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Определи тип данного текста.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162880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132856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Подумай, что вынесено в заглавие.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328498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3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717032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Слово «облако» происходит от старославянского слова «</a:t>
            </a:r>
            <a:r>
              <a:rPr lang="ru-RU" dirty="0" err="1" smtClean="0"/>
              <a:t>облакати</a:t>
            </a:r>
            <a:r>
              <a:rPr lang="ru-RU" dirty="0" smtClean="0"/>
              <a:t>», что значит «одевать, окружать». Облака и правда как будто одевают нашу планету, окружают её со всех сторон.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797152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С чем в этом случае можно сравнить облака?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Напиши.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5951021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Почему облака летают по небу, а не падают на землю? Подчеркни ответ в тексте.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79912" y="1052744"/>
            <a:ext cx="172800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повествование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616" y="1052736"/>
            <a:ext cx="154800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рассуждение</a:t>
            </a:r>
            <a:endParaRPr lang="ru-RU" dirty="0"/>
          </a:p>
        </p:txBody>
      </p:sp>
      <p:sp>
        <p:nvSpPr>
          <p:cNvPr id="12" name="Скругленный прямоугольник 11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3347864" y="1052744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1052736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3568" y="1088784"/>
            <a:ext cx="324000" cy="32400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6660232" y="1052736"/>
            <a:ext cx="1152128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описание</a:t>
            </a:r>
            <a:endParaRPr lang="ru-RU" dirty="0"/>
          </a:p>
        </p:txBody>
      </p:sp>
      <p:sp>
        <p:nvSpPr>
          <p:cNvPr id="16" name="Скругленный прямоугольник 15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6228184" y="1052736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87624" y="2708928"/>
            <a:ext cx="1152128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51920" y="2708920"/>
            <a:ext cx="187200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основная мысль</a:t>
            </a:r>
            <a:endParaRPr lang="ru-RU" dirty="0"/>
          </a:p>
        </p:txBody>
      </p:sp>
      <p:sp>
        <p:nvSpPr>
          <p:cNvPr id="19" name="Скругленный прямоугольник 18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755576" y="2708928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19872" y="2708920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9872" y="2744968"/>
            <a:ext cx="324000" cy="324000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539552" y="5517272"/>
            <a:ext cx="54006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В этом случае облака сравниваются с одеялом.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3888" y="6279123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Клик на текст!</a:t>
            </a:r>
            <a:endParaRPr lang="ru-RU" sz="1000" dirty="0"/>
          </a:p>
        </p:txBody>
      </p:sp>
      <p:sp>
        <p:nvSpPr>
          <p:cNvPr id="25" name="Управляющая кнопка: возврат 24">
            <a:hlinkClick r:id="rId5" action="ppaction://hlinksldjump" highlightClick="1"/>
          </p:cNvPr>
          <p:cNvSpPr/>
          <p:nvPr/>
        </p:nvSpPr>
        <p:spPr>
          <a:xfrm>
            <a:off x="7380312" y="5877272"/>
            <a:ext cx="576064" cy="504056"/>
          </a:xfrm>
          <a:prstGeom prst="actionButtonRetur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308304" y="638132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Вернуться к тексту!</a:t>
            </a:r>
            <a:endParaRPr lang="ru-RU" sz="1000" dirty="0"/>
          </a:p>
        </p:txBody>
      </p:sp>
      <p:sp>
        <p:nvSpPr>
          <p:cNvPr id="5122" name="AutoShape 2" descr="https://ryabushko-idz.ru/800/600/https/www.colorearjunior.com/coloreadas/nube_1404426788_img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s://gas-kvas.com/grafic/uploads/posts/2023-10/1696502580_gas-kvas-com-p-kartinki-tuchki-44.png"/>
          <p:cNvPicPr>
            <a:picLocks noChangeAspect="1" noChangeArrowheads="1"/>
          </p:cNvPicPr>
          <p:nvPr/>
        </p:nvPicPr>
        <p:blipFill>
          <a:blip r:embed="rId6" cstate="print"/>
          <a:srcRect t="12500" b="12500"/>
          <a:stretch>
            <a:fillRect/>
          </a:stretch>
        </p:blipFill>
        <p:spPr bwMode="auto">
          <a:xfrm>
            <a:off x="6084168" y="1628800"/>
            <a:ext cx="2705494" cy="1728192"/>
          </a:xfrm>
          <a:prstGeom prst="rect">
            <a:avLst/>
          </a:prstGeom>
          <a:noFill/>
        </p:spPr>
      </p:pic>
      <p:pic>
        <p:nvPicPr>
          <p:cNvPr id="5126" name="Picture 6" descr="https://gas-kvas.com/uploads/posts/2023-02/1675421039_gas-kvas-com-p-fonovii-risunok-zemlya-18.jpg"/>
          <p:cNvPicPr>
            <a:picLocks noChangeAspect="1" noChangeArrowheads="1"/>
          </p:cNvPicPr>
          <p:nvPr/>
        </p:nvPicPr>
        <p:blipFill>
          <a:blip r:embed="rId7" cstate="print"/>
          <a:srcRect l="9914" r="15283"/>
          <a:stretch>
            <a:fillRect/>
          </a:stretch>
        </p:blipFill>
        <p:spPr bwMode="auto">
          <a:xfrm>
            <a:off x="6372200" y="3645024"/>
            <a:ext cx="2448272" cy="2045591"/>
          </a:xfrm>
          <a:prstGeom prst="roundRect">
            <a:avLst/>
          </a:prstGeom>
          <a:noFill/>
        </p:spPr>
      </p:pic>
      <p:sp>
        <p:nvSpPr>
          <p:cNvPr id="31" name="Стрелка вправо 30">
            <a:hlinkClick r:id="" action="ppaction://hlinkshowjump?jump=nextslide"/>
          </p:cNvPr>
          <p:cNvSpPr/>
          <p:nvPr/>
        </p:nvSpPr>
        <p:spPr>
          <a:xfrm>
            <a:off x="8495928" y="6525344"/>
            <a:ext cx="468560" cy="216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2068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Запиши номер абзаца, который соответствует рисунку.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8504" y="1979548"/>
            <a:ext cx="486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Как называется такое явление природы?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2" y="3748970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5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13978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Выпиши из текста выделенное слово, объясни его значение.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302949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Открой толковый словарь С.И. Ожегова, Н.Ю. Шведовой. Выпиши из словаря первое значение слова.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098" name="Picture 2" descr="https://gas-kvas.com/uploads/posts/2023-01/1673511741_gas-kvas-com-p-krugovorot-vodi-v-prirode-detskii-risunok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067944" cy="2613654"/>
          </a:xfrm>
          <a:prstGeom prst="round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5004048" y="2564904"/>
            <a:ext cx="3024336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Круговорот воды в природе.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0" y="1124744"/>
            <a:ext cx="540000" cy="36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 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5536" y="4653136"/>
            <a:ext cx="7704856" cy="46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Конденсируется</a:t>
            </a:r>
            <a:r>
              <a:rPr lang="ru-RU" sz="1600" dirty="0" smtClean="0">
                <a:solidFill>
                  <a:schemeClr val="tx1"/>
                </a:solidFill>
              </a:rPr>
              <a:t> – сгущается; мельчайшие капельки воды (водяной пар) переходят из газообразного состояния в жидкое.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2" name="Picture 2" descr="https://cache3.youla.io/files/images/780_780/5b/1c/5b1cf347d138b398f55c7a83.jpg"/>
          <p:cNvPicPr>
            <a:picLocks noChangeAspect="1" noChangeArrowheads="1"/>
          </p:cNvPicPr>
          <p:nvPr/>
        </p:nvPicPr>
        <p:blipFill>
          <a:blip r:embed="rId3" cstate="print"/>
          <a:srcRect l="16667" t="2083" r="14584" b="2083"/>
          <a:stretch>
            <a:fillRect/>
          </a:stretch>
        </p:blipFill>
        <p:spPr bwMode="auto">
          <a:xfrm>
            <a:off x="7812360" y="5229200"/>
            <a:ext cx="921155" cy="1284034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395536" y="6093296"/>
            <a:ext cx="7200800" cy="540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Конденсация.</a:t>
            </a:r>
            <a:r>
              <a:rPr lang="ru-RU" sz="1600" dirty="0" smtClean="0"/>
              <a:t>.</a:t>
            </a:r>
            <a:r>
              <a:rPr lang="ru-RU" sz="1600" dirty="0" smtClean="0">
                <a:solidFill>
                  <a:schemeClr val="tx1"/>
                </a:solidFill>
              </a:rPr>
              <a:t>1. Переход вещества из газообразного состояния в жидкое или кристаллическое.</a:t>
            </a:r>
            <a:r>
              <a:rPr lang="ru-RU" sz="1600" dirty="0" smtClean="0"/>
              <a:t>.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8495928" y="6525344"/>
            <a:ext cx="468560" cy="216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6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0688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Дополни предложение.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24744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Самые пушистые облака - </a:t>
            </a:r>
            <a:r>
              <a:rPr lang="ru-RU" dirty="0" smtClean="0"/>
              <a:t> </a:t>
            </a:r>
            <a:r>
              <a:rPr lang="ru-RU" dirty="0" smtClean="0"/>
              <a:t>                        </a:t>
            </a:r>
            <a:r>
              <a:rPr lang="ru-RU" dirty="0" smtClean="0"/>
              <a:t>.     </a:t>
            </a:r>
            <a:r>
              <a:rPr lang="ru-RU" dirty="0" smtClean="0"/>
              <a:t>__________     облака,  в свою очередь, </a:t>
            </a:r>
          </a:p>
          <a:p>
            <a:endParaRPr lang="ru-RU" dirty="0" smtClean="0"/>
          </a:p>
          <a:p>
            <a:r>
              <a:rPr lang="ru-RU" dirty="0" smtClean="0"/>
              <a:t>менее плотные, чем, кучевые, а </a:t>
            </a:r>
            <a:r>
              <a:rPr lang="ru-RU" dirty="0" smtClean="0"/>
              <a:t> </a:t>
            </a:r>
            <a:r>
              <a:rPr lang="ru-RU" dirty="0" smtClean="0"/>
              <a:t>                                          </a:t>
            </a:r>
            <a:r>
              <a:rPr lang="ru-RU" dirty="0" smtClean="0"/>
              <a:t> </a:t>
            </a:r>
            <a:r>
              <a:rPr lang="ru-RU" dirty="0" smtClean="0"/>
              <a:t>и  </a:t>
            </a:r>
            <a:r>
              <a:rPr lang="ru-RU" dirty="0" smtClean="0"/>
              <a:t> </a:t>
            </a:r>
            <a:r>
              <a:rPr lang="ru-RU" dirty="0" smtClean="0"/>
              <a:t>                       </a:t>
            </a:r>
            <a:r>
              <a:rPr lang="ru-RU" dirty="0" smtClean="0"/>
              <a:t>- </a:t>
            </a:r>
            <a:r>
              <a:rPr lang="ru-RU" dirty="0" smtClean="0"/>
              <a:t>более </a:t>
            </a:r>
          </a:p>
          <a:p>
            <a:endParaRPr lang="ru-RU" dirty="0" smtClean="0"/>
          </a:p>
          <a:p>
            <a:r>
              <a:rPr lang="ru-RU" dirty="0" smtClean="0"/>
              <a:t>плотные и тяжёлые.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259684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987660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Отметь вопросы, на которые можно найти ответы в тексте.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877272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Ответь устно на вопросы.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31840" y="1124744"/>
            <a:ext cx="1152128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кучевые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4008" y="1124744"/>
            <a:ext cx="1224000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Перистые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07904" y="1700808"/>
            <a:ext cx="2088232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кучево-дождевые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28184" y="1700808"/>
            <a:ext cx="1152128" cy="288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слоистые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3501008"/>
            <a:ext cx="5256584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образуются облака?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3501008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544" y="3537056"/>
            <a:ext cx="324000" cy="32400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899592" y="4077064"/>
            <a:ext cx="5256584" cy="468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Чему равен приблизительный вес среднего кучевого облака? 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7544" y="4149064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544" y="4185112"/>
            <a:ext cx="324000" cy="324000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899592" y="5301200"/>
            <a:ext cx="5256584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Какие облака более плотные и тяжёлые?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7544" y="5301200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544" y="5337248"/>
            <a:ext cx="324000" cy="324000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899592" y="4725136"/>
            <a:ext cx="5256584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На что похожи облака, плывущие по небу?</a:t>
            </a:r>
            <a:endParaRPr lang="ru-RU" dirty="0"/>
          </a:p>
        </p:txBody>
      </p:sp>
      <p:sp>
        <p:nvSpPr>
          <p:cNvPr id="22" name="Скругленный прямоугольник 21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467544" y="4725136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flomaster.club/uploads/posts/2022-06/1654311828_3-flomaster-club-p-tucha-risunok-dlya-detei-krasivo-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3717032"/>
            <a:ext cx="2559399" cy="1728192"/>
          </a:xfrm>
          <a:prstGeom prst="rect">
            <a:avLst/>
          </a:prstGeom>
          <a:noFill/>
        </p:spPr>
      </p:pic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8495928" y="6525344"/>
            <a:ext cx="468560" cy="216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1166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</a:t>
            </a:r>
            <a:r>
              <a:rPr lang="ru-RU" sz="2000" b="1" dirty="0">
                <a:solidFill>
                  <a:srgbClr val="0070C0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0688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Допиши план текста.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52736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>1.   Облака - это водяной пар, который имеет вес. </a:t>
            </a:r>
          </a:p>
          <a:p>
            <a:pPr marL="342900" indent="-342900"/>
            <a:r>
              <a:rPr lang="ru-RU" dirty="0" smtClean="0"/>
              <a:t>2.   _____________________________________</a:t>
            </a:r>
          </a:p>
          <a:p>
            <a:pPr marL="342900" indent="-342900"/>
            <a:r>
              <a:rPr lang="ru-RU" dirty="0" smtClean="0"/>
              <a:t>3.       ___________________________________</a:t>
            </a:r>
          </a:p>
          <a:p>
            <a:pPr marL="342900" indent="-342900"/>
            <a:r>
              <a:rPr lang="ru-RU" dirty="0" smtClean="0"/>
              <a:t>4 .      ___________________________________ </a:t>
            </a:r>
          </a:p>
          <a:p>
            <a:pPr marL="342900" indent="-342900"/>
            <a:r>
              <a:rPr lang="ru-RU" dirty="0" smtClean="0"/>
              <a:t>5 .  _____________________________________ </a:t>
            </a:r>
          </a:p>
          <a:p>
            <a:pPr marL="342900" indent="-342900"/>
            <a:r>
              <a:rPr lang="ru-RU" dirty="0" smtClean="0"/>
              <a:t>6.  Дождевые облака.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292494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9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356992"/>
            <a:ext cx="4046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Расскажи о прочитанном тексте. 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789040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Я прочитал(а) текст, в котором рассказывается …</a:t>
            </a:r>
          </a:p>
          <a:p>
            <a:endParaRPr lang="ru-RU" b="1" dirty="0"/>
          </a:p>
          <a:p>
            <a:r>
              <a:rPr lang="ru-RU" b="1" dirty="0" smtClean="0"/>
              <a:t>Мне понравился рассказ, потому что …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4797152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Задание 10</a:t>
            </a:r>
            <a:endParaRPr lang="ru-RU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22920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Если тебе нужно будет получить достоверные сведения об облаках, к какой книге (книгам) ты обратишься?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3568" y="1376800"/>
            <a:ext cx="5580000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Образование облаков.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1664832"/>
            <a:ext cx="5580000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Почему облака летают по небу, а не падают на землю?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3568" y="1952864"/>
            <a:ext cx="5580000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Зависимость плотности облаков от их вида.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3568" y="2240896"/>
            <a:ext cx="5580000" cy="25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Приблизительный вес среднего кучевого облака.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i.pinimg.com/originals/9a/6a/e7/9a6ae7e5322aaab0d63b79bc363eb4e4.png"/>
          <p:cNvPicPr>
            <a:picLocks noChangeAspect="1" noChangeArrowheads="1"/>
          </p:cNvPicPr>
          <p:nvPr/>
        </p:nvPicPr>
        <p:blipFill>
          <a:blip r:embed="rId3" cstate="print"/>
          <a:srcRect l="4072" r="4996" b="5931"/>
          <a:stretch>
            <a:fillRect/>
          </a:stretch>
        </p:blipFill>
        <p:spPr bwMode="auto">
          <a:xfrm>
            <a:off x="6372200" y="836712"/>
            <a:ext cx="2520280" cy="1843190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6372200" y="5949288"/>
            <a:ext cx="1908000" cy="75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сборник художественных рассказов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63888" y="5949280"/>
            <a:ext cx="169200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энциклопедия</a:t>
            </a:r>
            <a:endParaRPr lang="ru-RU" dirty="0"/>
          </a:p>
        </p:txBody>
      </p:sp>
      <p:sp>
        <p:nvSpPr>
          <p:cNvPr id="17" name="Скругленный прямоугольник 16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5940152" y="5949288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131840" y="5949280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5985328"/>
            <a:ext cx="324000" cy="3240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971600" y="5949288"/>
            <a:ext cx="1548000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справочник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9552" y="5949288"/>
            <a:ext cx="360000" cy="360000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552" y="5985336"/>
            <a:ext cx="324000" cy="324000"/>
          </a:xfrm>
          <a:prstGeom prst="rect">
            <a:avLst/>
          </a:prstGeom>
        </p:spPr>
      </p:pic>
      <p:sp>
        <p:nvSpPr>
          <p:cNvPr id="23" name="Стрелка вправо 22">
            <a:hlinkClick r:id="" action="ppaction://hlinkshowjump?jump=endshow"/>
          </p:cNvPr>
          <p:cNvSpPr/>
          <p:nvPr/>
        </p:nvSpPr>
        <p:spPr>
          <a:xfrm>
            <a:off x="8495928" y="6525344"/>
            <a:ext cx="468560" cy="21600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cdn3.f-cdn.com/contestentries/59732/7395570/52fc3fa92753b_thumb9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068960"/>
            <a:ext cx="3270644" cy="1944216"/>
          </a:xfrm>
          <a:prstGeom prst="round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78488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2"/>
              </a:rPr>
              <a:t>http://fotodes.ru/upload/img1347911922.jpg</a:t>
            </a:r>
            <a:r>
              <a:rPr lang="ru-RU" sz="1400" dirty="0" smtClean="0"/>
              <a:t> </a:t>
            </a:r>
          </a:p>
          <a:p>
            <a:r>
              <a:rPr lang="en-US" sz="1400" dirty="0" smtClean="0">
                <a:hlinkClick r:id="rId3"/>
              </a:rPr>
              <a:t>https://gas-kvas.com/grafic/uploads/posts/2023-10/1696502580_gas-kvas-com-p-kartinki-tuchki-44.png</a:t>
            </a:r>
            <a:r>
              <a:rPr lang="ru-RU" sz="1400" dirty="0" smtClean="0"/>
              <a:t> </a:t>
            </a:r>
            <a:r>
              <a:rPr lang="en-US" sz="1400" dirty="0" smtClean="0">
                <a:hlinkClick r:id="rId4"/>
              </a:rPr>
              <a:t>https://gas-kvas.com/uploads/posts/2023-02/1675421039_gas-kvas-com-p-fonovii-risunok-zemlya-18.jpg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5"/>
              </a:rPr>
              <a:t>https://gas-kvas.com/uploads/posts/2023-01/1673511741_gas-kvas-com-p-krugovorot-vodi-v-prirode-detskii-risunok-37.jpg</a:t>
            </a:r>
            <a:r>
              <a:rPr lang="ru-RU" sz="1400" dirty="0" smtClean="0"/>
              <a:t> </a:t>
            </a:r>
            <a:r>
              <a:rPr lang="en-US" sz="1400" dirty="0" smtClean="0">
                <a:hlinkClick r:id="rId6"/>
              </a:rPr>
              <a:t>https://cache3.youla.io/files/images/780_780/5b/1c/5b1cf347d138b398f55c7a83.jpg</a:t>
            </a:r>
            <a:endParaRPr lang="ru-RU" sz="1400" dirty="0" smtClean="0"/>
          </a:p>
          <a:p>
            <a:r>
              <a:rPr lang="en-US" sz="1400" dirty="0" smtClean="0">
                <a:hlinkClick r:id="rId7"/>
              </a:rPr>
              <a:t>https://flomaster.club/uploads/posts/2022-06/1654311828_3-flomaster-club-p-tucha-risunok-dlya-detei-krasivo-3.jpg</a:t>
            </a:r>
            <a:r>
              <a:rPr lang="ru-RU" sz="1400" dirty="0" smtClean="0"/>
              <a:t> </a:t>
            </a:r>
          </a:p>
          <a:p>
            <a:r>
              <a:rPr lang="en-US" sz="1400" dirty="0" smtClean="0">
                <a:hlinkClick r:id="rId8"/>
              </a:rPr>
              <a:t>https://i.pinimg.com/originals/9a/6a/e7/9a6ae7e5322aaab0d63b79bc363eb4e4.png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r>
              <a:rPr lang="en-US" sz="1400" dirty="0" smtClean="0">
                <a:hlinkClick r:id="rId9"/>
              </a:rPr>
              <a:t>https://cdn3.f-cdn.com/contestentries/59732/7395570/52fc3fa92753b_thumb900.jpg</a:t>
            </a:r>
            <a:r>
              <a:rPr lang="ru-RU" sz="1400" dirty="0" smtClean="0"/>
              <a:t> </a:t>
            </a:r>
            <a:r>
              <a:rPr lang="en-US" sz="1400" dirty="0" smtClean="0">
                <a:hlinkClick r:id="rId10"/>
              </a:rPr>
              <a:t>https://www.moneyexpert.com/img/variable.png</a:t>
            </a:r>
            <a:r>
              <a:rPr lang="ru-RU" sz="1400" dirty="0" smtClean="0"/>
              <a:t>  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5992252"/>
            <a:ext cx="5580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Литература: </a:t>
            </a:r>
          </a:p>
          <a:p>
            <a:r>
              <a:rPr lang="ru-RU" sz="1200" b="1" dirty="0" smtClean="0"/>
              <a:t>Функциональная грамотность. 3 класс.</a:t>
            </a:r>
            <a:r>
              <a:rPr lang="ru-RU" sz="1200" dirty="0" smtClean="0"/>
              <a:t> Тренажер для школьников/ М.В. Буряк, С.А. Шейкина. – М.: Планета, 2022. – 88 с. – (Учение с увлечением). 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886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интернет-ресурсы:</a:t>
            </a:r>
            <a:endParaRPr lang="ru-RU" dirty="0"/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716</Words>
  <Application>Microsoft Office PowerPoint</Application>
  <PresentationFormat>Экран (4:3)</PresentationFormat>
  <Paragraphs>85</Paragraphs>
  <Slides>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Артём</cp:lastModifiedBy>
  <cp:revision>4</cp:revision>
  <dcterms:created xsi:type="dcterms:W3CDTF">2023-10-27T22:00:37Z</dcterms:created>
  <dcterms:modified xsi:type="dcterms:W3CDTF">2023-10-30T13:11:59Z</dcterms:modified>
</cp:coreProperties>
</file>