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856"/>
    <a:srgbClr val="E9F367"/>
    <a:srgbClr val="F6F7BF"/>
    <a:srgbClr val="EEF08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thumbs.dreamstime.com/b/%D0%B1%D0%BE%D0%BB%D1%8C%D1%88%D0%B0%D1%8F-%D1%87%D0%B5%D1%80%D0%B2%D1%8F%D1%87%D1%8C%D1%8F-%D0%BA%D0%B0%D1%80%D1%82%D0%B8%D0%BD%D0%BA%D0%B0-%D1%8D%D1%82%D0%B0-%D0%B8%D0%BB%D0%BB%D1%8E%D1%81%D1%82%D1%80%D0%B0%D1%86%D0%B8%D1%8F-%D1%80%D0%B8%D1%81%D1%83%D0%BD%D0%BA%D0%B0-%D0%BF%D0%BE%D0%BA%D0%B0%D0%B7%D1%8B%D0%B2%D0%B0%D0%B5%D1%82-%D0%B1%D0%BE%D0%BB%D1%8C%D1%88%D0%BE%D0%B9-24679752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8" name="Picture 2" descr="https://thumbs.dreamstime.com/b/%D0%B1%D0%BE%D0%BB%D1%8C%D1%88%D0%B0%D1%8F-%D1%87%D0%B5%D1%80%D0%B2%D1%8F%D1%87%D1%8C%D1%8F-%D0%BA%D0%B0%D1%80%D1%82%D0%B8%D0%BD%D0%BA%D0%B0-%D1%8D%D1%82%D0%B0-%D0%B8%D0%BB%D0%BB%D1%8E%D1%81%D1%82%D1%80%D0%B0%D1%86%D0%B8%D1%8F-%D1%80%D0%B8%D1%81%D1%83%D0%BD%D0%BA%D0%B0-%D0%BF%D0%BE%D0%BA%D0%B0%D0%B7%D1%8B%D0%B2%D0%B0%D0%B5%D1%82-%D0%B1%D0%BE%D0%BB%D1%8C%D1%88%D0%BE%D0%B9-246797520.jpg"/>
          <p:cNvPicPr>
            <a:picLocks noChangeAspect="1" noChangeArrowheads="1"/>
          </p:cNvPicPr>
          <p:nvPr userDrawn="1"/>
        </p:nvPicPr>
        <p:blipFill>
          <a:blip r:embed="rId2" cstate="print"/>
          <a:srcRect l="68900" t="47900" b="43700"/>
          <a:stretch>
            <a:fillRect/>
          </a:stretch>
        </p:blipFill>
        <p:spPr bwMode="auto">
          <a:xfrm>
            <a:off x="2843808" y="3284984"/>
            <a:ext cx="3024336" cy="576064"/>
          </a:xfrm>
          <a:prstGeom prst="roundRect">
            <a:avLst/>
          </a:prstGeom>
          <a:noFill/>
        </p:spPr>
      </p:pic>
      <p:pic>
        <p:nvPicPr>
          <p:cNvPr id="9" name="Picture 2" descr="https://thumbs.dreamstime.com/b/%D0%B1%D0%BE%D0%BB%D1%8C%D1%88%D0%B0%D1%8F-%D1%87%D0%B5%D1%80%D0%B2%D1%8F%D1%87%D1%8C%D1%8F-%D0%BA%D0%B0%D1%80%D1%82%D0%B8%D0%BD%D0%BA%D0%B0-%D1%8D%D1%82%D0%B0-%D0%B8%D0%BB%D0%BB%D1%8E%D1%81%D1%82%D1%80%D0%B0%D1%86%D0%B8%D1%8F-%D1%80%D0%B8%D1%81%D1%83%D0%BD%D0%BA%D0%B0-%D0%BF%D0%BE%D0%BA%D0%B0%D0%B7%D1%8B%D0%B2%D0%B0%D0%B5%D1%82-%D0%B1%D0%BE%D0%BB%D1%8C%D1%88%D0%BE%D0%B9-246797520.jpg"/>
          <p:cNvPicPr>
            <a:picLocks noChangeAspect="1" noChangeArrowheads="1"/>
          </p:cNvPicPr>
          <p:nvPr userDrawn="1"/>
        </p:nvPicPr>
        <p:blipFill>
          <a:blip r:embed="rId2" cstate="print"/>
          <a:srcRect l="95674"/>
          <a:stretch>
            <a:fillRect/>
          </a:stretch>
        </p:blipFill>
        <p:spPr bwMode="auto">
          <a:xfrm flipH="1">
            <a:off x="8172400" y="0"/>
            <a:ext cx="971600" cy="6858000"/>
          </a:xfrm>
          <a:prstGeom prst="rect">
            <a:avLst/>
          </a:prstGeom>
          <a:noFill/>
        </p:spPr>
      </p:pic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4"/>
            </a:avLst>
          </a:prstGeom>
          <a:solidFill>
            <a:srgbClr val="DAE856"/>
          </a:solidFill>
          <a:ln>
            <a:solidFill>
              <a:srgbClr val="E9F367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9019F-2278-46A2-9250-6053F9843CB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F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4"/>
            </a:avLst>
          </a:prstGeom>
          <a:solidFill>
            <a:srgbClr val="DAE856"/>
          </a:solidFill>
          <a:ln>
            <a:solidFill>
              <a:srgbClr val="E9F367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t3.googleusercontent.com/ytc/AOPolaRzfvrVOBJcy6YIdxW01LDw9UHzxj6BTg8cyv-2=s900-c-k-c0x00ffffff-no-rj" TargetMode="External"/><Relationship Id="rId3" Type="http://schemas.openxmlformats.org/officeDocument/2006/relationships/hyperlink" Target="https://faunistics.com/wp-content/uploads/2020/04/4-8.jpg" TargetMode="External"/><Relationship Id="rId7" Type="http://schemas.openxmlformats.org/officeDocument/2006/relationships/hyperlink" Target="https://gas-kvas.com/uploads/posts/2023-01/1673525320_gas-kvas-com-p-risunok-detskii-dedushki-22.jpg" TargetMode="External"/><Relationship Id="rId2" Type="http://schemas.openxmlformats.org/officeDocument/2006/relationships/hyperlink" Target="https://flomaster.club/uploads/posts/2022-08/1660753554_12-flomaster-club-p-chervyachki-kartinki-dlya-detei-krasivo-16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ezentacii.org/prezentacii/prezentacii-po-biologii/158974-angely-hraniteli-vsego-zhivogo-na-zemle.html" TargetMode="External"/><Relationship Id="rId5" Type="http://schemas.openxmlformats.org/officeDocument/2006/relationships/hyperlink" Target="https://thumbs.dreamstime.com/b/%D0%B2%D1%8B%D1%82%D0%B5%D0%BA%D0%B0%D1%8F-earthworm-41558351.jpg" TargetMode="External"/><Relationship Id="rId4" Type="http://schemas.openxmlformats.org/officeDocument/2006/relationships/hyperlink" Target="https://grizun-off.ru/wp-content/uploads/9/b/3/9b38a22725a5f7ea8693c9633b3af07c.jpeg" TargetMode="External"/><Relationship Id="rId9" Type="http://schemas.openxmlformats.org/officeDocument/2006/relationships/hyperlink" Target="https://bogatyr.club/uploads/posts/2023-03/1678533091_bogatyr-club-p-multyashnie-chervyachki-foni-vkontakte-4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000" cy="28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6064260"/>
            <a:ext cx="30963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выполнила учитель начальных классов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 </a:t>
            </a:r>
            <a:r>
              <a:rPr lang="ru-RU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Новкинская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ООШ Владимирской области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Курова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Татьяна Владимировна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962751"/>
            <a:ext cx="43785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Дождевой червь</a:t>
            </a:r>
            <a:endParaRPr lang="ru-RU" sz="4000" b="1" dirty="0">
              <a:ln w="11430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s://x-lines.ru/letters/i/cyrillicfancy/0827/2d8226/40/1/4nk7dyqtomemmwcb4gbpbcsoszem5wf74n9n5wf74napdy6to9em5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5600700" cy="504826"/>
          </a:xfrm>
          <a:prstGeom prst="rect">
            <a:avLst/>
          </a:prstGeom>
          <a:noFill/>
        </p:spPr>
      </p:pic>
      <p:pic>
        <p:nvPicPr>
          <p:cNvPr id="6" name="Picture 10" descr="https://x-lines.ru/letters/i/cyrillicfancy/0739/864d1d/30/1/4nm7bcgozzea9wcn4nhpbpjyge.png"/>
          <p:cNvPicPr>
            <a:picLocks noChangeAspect="1" noChangeArrowheads="1"/>
          </p:cNvPicPr>
          <p:nvPr/>
        </p:nvPicPr>
        <p:blipFill>
          <a:blip r:embed="rId4" cstate="print"/>
          <a:srcRect r="13247"/>
          <a:stretch>
            <a:fillRect/>
          </a:stretch>
        </p:blipFill>
        <p:spPr bwMode="auto">
          <a:xfrm>
            <a:off x="3563888" y="2204864"/>
            <a:ext cx="1905094" cy="468000"/>
          </a:xfrm>
          <a:prstGeom prst="rect">
            <a:avLst/>
          </a:prstGeom>
          <a:noFill/>
        </p:spPr>
      </p:pic>
      <p:pic>
        <p:nvPicPr>
          <p:cNvPr id="8" name="Picture 10" descr="https://x-lines.ru/letters/i/cyrillicfancy/0739/864d1d/30/1/4nm7bcgozzea9wcn4nhpbpjyge.png"/>
          <p:cNvPicPr>
            <a:picLocks noChangeAspect="1" noChangeArrowheads="1"/>
          </p:cNvPicPr>
          <p:nvPr/>
        </p:nvPicPr>
        <p:blipFill>
          <a:blip r:embed="rId4" cstate="print"/>
          <a:srcRect l="85255"/>
          <a:stretch>
            <a:fillRect/>
          </a:stretch>
        </p:blipFill>
        <p:spPr bwMode="auto">
          <a:xfrm>
            <a:off x="5652120" y="2132856"/>
            <a:ext cx="373605" cy="5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Однажды на прогулке в парке после дождя Рома увидел на поверхности земли дождевых червей. А сегодня, когда он шёл по парку, червячков уже не было. Дома Рома нашел в Интернете и прочитал интересное стихотворение.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700808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он, голенький, живёт?</a:t>
            </a:r>
          </a:p>
          <a:p>
            <a:r>
              <a:rPr lang="ru-RU" dirty="0" smtClean="0"/>
              <a:t>Чем питается, как пьёт?</a:t>
            </a:r>
          </a:p>
          <a:p>
            <a:r>
              <a:rPr lang="ru-RU" dirty="0" smtClean="0"/>
              <a:t>Долго думали, гадали,</a:t>
            </a:r>
          </a:p>
          <a:p>
            <a:r>
              <a:rPr lang="ru-RU" dirty="0" smtClean="0"/>
              <a:t>Спорить меж собой устали.</a:t>
            </a:r>
          </a:p>
          <a:p>
            <a:r>
              <a:rPr lang="ru-RU" dirty="0" smtClean="0"/>
              <a:t>Червячка накрыв землей,</a:t>
            </a:r>
          </a:p>
          <a:p>
            <a:r>
              <a:rPr lang="ru-RU" dirty="0" smtClean="0"/>
              <a:t>Молча побрели домой. </a:t>
            </a:r>
          </a:p>
          <a:p>
            <a:r>
              <a:rPr lang="ru-RU" i="1" dirty="0" smtClean="0"/>
              <a:t>                               Г. </a:t>
            </a:r>
            <a:r>
              <a:rPr lang="ru-RU" i="1" dirty="0" err="1" smtClean="0"/>
              <a:t>Куринин</a:t>
            </a:r>
            <a:endParaRPr lang="ru-RU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30558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Два весёлых старичка </a:t>
            </a:r>
          </a:p>
          <a:p>
            <a:r>
              <a:rPr lang="ru-RU" dirty="0" smtClean="0"/>
              <a:t>Увидали червячка, </a:t>
            </a:r>
          </a:p>
          <a:p>
            <a:r>
              <a:rPr lang="ru-RU" dirty="0" smtClean="0"/>
              <a:t>И возник у них вопрос: </a:t>
            </a:r>
          </a:p>
          <a:p>
            <a:r>
              <a:rPr lang="ru-RU" dirty="0" smtClean="0"/>
              <a:t>Где он прячет хвост, где нос? </a:t>
            </a:r>
          </a:p>
          <a:p>
            <a:r>
              <a:rPr lang="ru-RU" dirty="0" smtClean="0"/>
              <a:t>И куда запрятал ножки, </a:t>
            </a:r>
          </a:p>
          <a:p>
            <a:r>
              <a:rPr lang="ru-RU" dirty="0" smtClean="0"/>
              <a:t>Чтобы бегать по дорожке?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011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Рома тоже заинтересовался дождевым червяком и решил узнать о нём побольше.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2606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Дождевые черви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s://i.mycdn.me/i?r=AzEPZsRbOZEKgBhR0XGMT1Rk07b-On46ukFBOc-ohUtqjaaKTM5SRkZCeTgDn6uOyi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509120"/>
            <a:ext cx="1728192" cy="1260702"/>
          </a:xfrm>
          <a:prstGeom prst="rect">
            <a:avLst/>
          </a:prstGeom>
          <a:noFill/>
        </p:spPr>
      </p:pic>
      <p:pic>
        <p:nvPicPr>
          <p:cNvPr id="5124" name="Picture 4" descr="https://gas-kvas.com/uploads/posts/2023-01/1673525320_gas-kvas-com-p-risunok-detskii-dedushki-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429000"/>
            <a:ext cx="1462500" cy="2340000"/>
          </a:xfrm>
          <a:prstGeom prst="rect">
            <a:avLst/>
          </a:prstGeom>
          <a:noFill/>
        </p:spPr>
      </p:pic>
      <p:pic>
        <p:nvPicPr>
          <p:cNvPr id="5126" name="Picture 6" descr="https://yt3.googleusercontent.com/ytc/AOPolaRzfvrVOBJcy6YIdxW01LDw9UHzxj6BTg8cyv-2=s900-c-k-c0x00ffffff-no-r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9390" r="16667" b="12832"/>
          <a:stretch>
            <a:fillRect/>
          </a:stretch>
        </p:blipFill>
        <p:spPr bwMode="auto">
          <a:xfrm>
            <a:off x="6228184" y="3645024"/>
            <a:ext cx="1697144" cy="2160000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знал, что дождевые черви — это подземные жители. В энциклопедии он прочитал о том, что дождевые, или земляные черви обитают на всех континентах, кроме Антарктиды.</a:t>
            </a:r>
          </a:p>
          <a:p>
            <a:r>
              <a:rPr lang="ru-RU" b="1" dirty="0" smtClean="0"/>
              <a:t>     Мальчик решил изучить внешний вид червей. В энциклопедии он прочитал, что дождевые черви представляют царство животных, </a:t>
            </a:r>
            <a:r>
              <a:rPr lang="ru-RU" b="1" dirty="0" err="1" smtClean="0"/>
              <a:t>подцарство</a:t>
            </a:r>
            <a:r>
              <a:rPr lang="ru-RU" b="1" dirty="0" smtClean="0"/>
              <a:t> многоклеточных. Это тип кольчатых червей, так как их тело состоит из повторяющихся колец (сегментов). Тело дождевого червя имеет передний конец, задний конец, поясок (утолщение в передней части), рот.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9695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Подпиши части тела дождевого червя.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501008"/>
            <a:ext cx="385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Внешнее строение дождевого червя</a:t>
            </a:r>
          </a:p>
        </p:txBody>
      </p:sp>
      <p:pic>
        <p:nvPicPr>
          <p:cNvPr id="7" name="Рисунок 6" descr="а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581128"/>
            <a:ext cx="6601747" cy="144800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843976" y="4077072"/>
            <a:ext cx="1476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поясок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6381360"/>
            <a:ext cx="2412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передний конец тела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6381360"/>
            <a:ext cx="2196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задний конец тела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4653136"/>
            <a:ext cx="1080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рот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8" idx="2"/>
          </p:cNvCxnSpPr>
          <p:nvPr/>
        </p:nvCxnSpPr>
        <p:spPr>
          <a:xfrm>
            <a:off x="3581976" y="4365072"/>
            <a:ext cx="0" cy="93613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1" idx="2"/>
          </p:cNvCxnSpPr>
          <p:nvPr/>
        </p:nvCxnSpPr>
        <p:spPr>
          <a:xfrm flipV="1">
            <a:off x="1187504" y="4941136"/>
            <a:ext cx="0" cy="50408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9" idx="0"/>
          </p:cNvCxnSpPr>
          <p:nvPr/>
        </p:nvCxnSpPr>
        <p:spPr>
          <a:xfrm>
            <a:off x="2195736" y="5805264"/>
            <a:ext cx="0" cy="57609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0"/>
          </p:cNvCxnSpPr>
          <p:nvPr/>
        </p:nvCxnSpPr>
        <p:spPr>
          <a:xfrm flipH="1" flipV="1">
            <a:off x="6516216" y="5877272"/>
            <a:ext cx="17880" cy="50408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Рома стал наблюдать за дождевым червём: вот медленно вытягивается вперед головной конец, к нему подтягивается середина. А задний конец пока неподвижен, но потом и он продвигается.</a:t>
            </a:r>
          </a:p>
          <a:p>
            <a:r>
              <a:rPr lang="ru-RU" sz="1600" b="1" dirty="0" smtClean="0"/>
              <a:t>     В энциклопедии написано, что длина дождевых червей может быть два сантиметра, а может быть и 30 сантиметров. В парке Рома нашёл дождевых червей и осторожно измерил их длину. Самый маленький червяк был длиной два сантиметра, а самый большой — 10 сантиметров.</a:t>
            </a:r>
          </a:p>
          <a:p>
            <a:r>
              <a:rPr lang="ru-RU" sz="1600" b="1" dirty="0" smtClean="0"/>
              <a:t>     Мальчик с помощью лупы стал считать сегменты большого червя и насчитал 42 кольца. Но таких колец может быть и 180!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/>
              <a:t>     Мальчик осторожно положил червя на бумагу. Одним пальцем он провёл по червяку сначала от головного конца к заднему, а потом в обратном направлении. </a:t>
            </a:r>
          </a:p>
          <a:p>
            <a:r>
              <a:rPr lang="ru-RU" sz="1600" b="1" dirty="0" smtClean="0"/>
              <a:t>В первом случае тело червя показалось гладким и скользким, а во втором — шероховатым.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8498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Допиши высказывание, выбирая слово из скобок.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645024"/>
            <a:ext cx="8280920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     У червя есть замечательное приспособление — щетинки, благодаря которым дождевые черви (могут передвигаться / не могут передвигаться).</a:t>
            </a:r>
          </a:p>
          <a:p>
            <a:r>
              <a:rPr lang="ru-RU" sz="1600" dirty="0" smtClean="0"/>
              <a:t>     По телу червя проходят четыре ряда двойных щетинок, направленных назад.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Подпиши на рисунке щетинки, членики, поясок.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4221088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аааа.png"/>
          <p:cNvPicPr>
            <a:picLocks noChangeAspect="1"/>
          </p:cNvPicPr>
          <p:nvPr/>
        </p:nvPicPr>
        <p:blipFill>
          <a:blip r:embed="rId2" cstate="print"/>
          <a:srcRect l="8216" t="4295" r="1406"/>
          <a:stretch>
            <a:fillRect/>
          </a:stretch>
        </p:blipFill>
        <p:spPr>
          <a:xfrm>
            <a:off x="2987824" y="4881900"/>
            <a:ext cx="2520280" cy="17787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851920" y="6165304"/>
            <a:ext cx="97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щетинки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5736" y="5661248"/>
            <a:ext cx="97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членики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9992" y="5301208"/>
            <a:ext cx="97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поясок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6096" y="4941168"/>
            <a:ext cx="1584176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передний конец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03648" y="6381328"/>
            <a:ext cx="1584176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задний конец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44208" y="3429000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высказывание!</a:t>
            </a:r>
            <a:endParaRPr lang="ru-RU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2339752" y="5373216"/>
            <a:ext cx="50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674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прочитал, что щетинки помогают червям ползать и проникать вглубь земли.</a:t>
            </a:r>
          </a:p>
          <a:p>
            <a:r>
              <a:rPr lang="ru-RU" b="1" dirty="0" smtClean="0"/>
              <a:t>     По утрам на земле появляются маленькие катышки. Это работают ночные труженики - черви. Катышки потом смешиваются с почвой и обогащают её перегноем. Дождевые черви — неоценимые помощники каждого садовода. Они обогащают почву гумусом и насыщают её кислородом, повышая урожайность.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5690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Отметь, чем могут питаться дождевые черви.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635896" y="3140928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3140928"/>
            <a:ext cx="30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Стеклянные бутылки.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6024" y="3717032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6024" y="3716992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068072" y="3717032"/>
            <a:ext cx="30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Гниющие останки животных.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6152" y="4293136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6024" y="4293096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4068200" y="4293136"/>
            <a:ext cx="30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Гниющие останки растений.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636024" y="2604974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68072" y="2604974"/>
            <a:ext cx="30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Целлофановые пакеты.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" name="Picture 2" descr="https://prime-pets.ru/wp-content/uploads/2023/06/dozhdevoj-cherv-2ec4f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3168352" cy="237518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3528" y="4869160"/>
            <a:ext cx="856895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Как правило, дождевые черви объедают исключительно мякоть листьев, оставляя жилки. Чтобы переварить пищу, они начинают рыть землю, поскольку еду всегда смешивают с грунтом.</a:t>
            </a:r>
          </a:p>
          <a:p>
            <a:r>
              <a:rPr lang="ru-RU" dirty="0" smtClean="0"/>
              <a:t>   Дождевые черви за сутки съедают пищевых компонентов по весу столько, сколько весят сами!</a:t>
            </a:r>
            <a:endParaRPr lang="ru-RU" dirty="0"/>
          </a:p>
        </p:txBody>
      </p:sp>
      <p:pic>
        <p:nvPicPr>
          <p:cNvPr id="2050" name="Picture 2" descr="https://flomaster.club/uploads/posts/2022-08/1660753554_12-flomaster-club-p-chervyachki-kartinki-dlya-detei-krasivo-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924944"/>
            <a:ext cx="1733351" cy="1512168"/>
          </a:xfrm>
          <a:prstGeom prst="rect">
            <a:avLst/>
          </a:prstGeom>
          <a:noFill/>
        </p:spPr>
      </p:pic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140968"/>
            <a:ext cx="8064896" cy="1477328"/>
          </a:xfrm>
          <a:prstGeom prst="rect">
            <a:avLst/>
          </a:prstGeom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 smtClean="0"/>
              <a:t>Вода                          воздух из стакана с камешками и землёй, поэтому мы видим </a:t>
            </a:r>
          </a:p>
          <a:p>
            <a:endParaRPr lang="ru-RU" dirty="0" smtClean="0"/>
          </a:p>
          <a:p>
            <a:r>
              <a:rPr lang="ru-RU" dirty="0" smtClean="0"/>
              <a:t>поднимающиеся из воды</a:t>
            </a:r>
          </a:p>
          <a:p>
            <a:endParaRPr lang="ru-RU" dirty="0" smtClean="0"/>
          </a:p>
          <a:p>
            <a:r>
              <a:rPr lang="ru-RU" dirty="0" smtClean="0"/>
              <a:t>Значит, черви вылезают наружу из-за нехватки                              в земле.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«Почему же дождевые черви выходят на поверхность земли во время дождя?» — подумал Рома. Мальчик решил провести опыт.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340768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Приготовь стакан с землёй и камешками.</a:t>
            </a:r>
          </a:p>
          <a:p>
            <a:r>
              <a:rPr lang="ru-RU" dirty="0" smtClean="0"/>
              <a:t>2. Налей в стакан столько воды, чтобы она покрыла всю землю.</a:t>
            </a:r>
          </a:p>
          <a:p>
            <a:r>
              <a:rPr lang="ru-RU" dirty="0" smtClean="0"/>
              <a:t>Что происходит? Напиши и нарисуй.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70892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Допиши высказывание.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743" y="3212976"/>
            <a:ext cx="1224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вытесняет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3789040"/>
            <a:ext cx="2050169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пузырьки воздуха.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4293096"/>
            <a:ext cx="1224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кислорода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25" t="7878" r="88682" b="81622"/>
          <a:stretch>
            <a:fillRect/>
          </a:stretch>
        </p:blipFill>
        <p:spPr>
          <a:xfrm>
            <a:off x="1115616" y="1268760"/>
            <a:ext cx="792088" cy="1296144"/>
          </a:xfrm>
          <a:prstGeom prst="rect">
            <a:avLst/>
          </a:prstGeom>
        </p:spPr>
      </p:pic>
      <p:pic>
        <p:nvPicPr>
          <p:cNvPr id="21506" name="Picture 2" descr="https://gas-kvas.com/uploads/posts/2023-02/1675677847_gas-kvas-com-p-pochvennie-zhivotnie-risunki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75237"/>
            <a:ext cx="6120680" cy="1894123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07904" y="3573016"/>
            <a:ext cx="50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захотел увидеть, как дождевые черви создают почву — плодородную землю, которая необходима растениям для развития и роста. Он понимал, что для этого нужно, запастись терпением.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Приготовь трёхлитровую банку. </a:t>
            </a:r>
          </a:p>
          <a:p>
            <a:r>
              <a:rPr lang="ru-RU" dirty="0" smtClean="0"/>
              <a:t>2. На дно банки насыпь огородной земли.</a:t>
            </a:r>
          </a:p>
          <a:p>
            <a:r>
              <a:rPr lang="ru-RU" dirty="0" smtClean="0"/>
              <a:t>3. Сверху присыпь чистым речным песком.</a:t>
            </a:r>
          </a:p>
          <a:p>
            <a:r>
              <a:rPr lang="ru-RU" dirty="0" smtClean="0"/>
              <a:t>4. На песок положи несколько сухих листьев и 3-5 дождевых червей.</a:t>
            </a:r>
          </a:p>
          <a:p>
            <a:r>
              <a:rPr lang="ru-RU" dirty="0" smtClean="0"/>
              <a:t>5. Слегка полей содержимое банки водой из лейки.</a:t>
            </a:r>
          </a:p>
          <a:p>
            <a:r>
              <a:rPr lang="ru-RU" dirty="0" smtClean="0"/>
              <a:t>6. Поставь банку в тёмное место.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29000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произошло?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9103" t="46850" r="6346" b="38450"/>
          <a:stretch>
            <a:fillRect/>
          </a:stretch>
        </p:blipFill>
        <p:spPr>
          <a:xfrm>
            <a:off x="7277444" y="1268760"/>
            <a:ext cx="1440160" cy="2016224"/>
          </a:xfrm>
          <a:prstGeom prst="rect">
            <a:avLst/>
          </a:prstGeom>
        </p:spPr>
      </p:pic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9103" t="46850" r="6346" b="38450"/>
          <a:stretch>
            <a:fillRect/>
          </a:stretch>
        </p:blipFill>
        <p:spPr>
          <a:xfrm>
            <a:off x="539552" y="4077072"/>
            <a:ext cx="1440160" cy="201622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699792" y="4077072"/>
            <a:ext cx="1440160" cy="2016224"/>
            <a:chOff x="1547664" y="3068960"/>
            <a:chExt cx="1440160" cy="2016224"/>
          </a:xfrm>
        </p:grpSpPr>
        <p:pic>
          <p:nvPicPr>
            <p:cNvPr id="26" name="Рисунок 25" descr="7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79103" t="46850" r="6346" b="38450"/>
            <a:stretch>
              <a:fillRect/>
            </a:stretch>
          </p:blipFill>
          <p:spPr>
            <a:xfrm>
              <a:off x="1547664" y="3068960"/>
              <a:ext cx="1440160" cy="2016224"/>
            </a:xfrm>
            <a:prstGeom prst="rect">
              <a:avLst/>
            </a:prstGeom>
          </p:spPr>
        </p:pic>
        <p:pic>
          <p:nvPicPr>
            <p:cNvPr id="27" name="Рисунок 26" descr="7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81286" t="58400" r="7801" b="38975"/>
            <a:stretch>
              <a:fillRect/>
            </a:stretch>
          </p:blipFill>
          <p:spPr>
            <a:xfrm flipV="1">
              <a:off x="1763688" y="4077072"/>
              <a:ext cx="1080120" cy="576064"/>
            </a:xfrm>
            <a:prstGeom prst="rect">
              <a:avLst/>
            </a:prstGeom>
          </p:spPr>
        </p:pic>
      </p:grpSp>
      <p:pic>
        <p:nvPicPr>
          <p:cNvPr id="3074" name="Picture 2" descr="https://bogatyr.club/uploads/posts/2023-03/1678533091_bogatyr-club-p-multyashnie-chervyachki-foni-vkontakte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2736303" cy="2736304"/>
          </a:xfrm>
          <a:prstGeom prst="round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83768" y="3501008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вопрос!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412776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Название:</a:t>
            </a:r>
          </a:p>
          <a:p>
            <a:endParaRPr lang="ru-RU" b="1" dirty="0" smtClean="0"/>
          </a:p>
          <a:p>
            <a:r>
              <a:rPr lang="ru-RU" b="1" dirty="0" smtClean="0"/>
              <a:t>Царство:</a:t>
            </a:r>
          </a:p>
          <a:p>
            <a:endParaRPr lang="ru-RU" b="1" dirty="0" smtClean="0"/>
          </a:p>
          <a:p>
            <a:r>
              <a:rPr lang="ru-RU" b="1" dirty="0" err="1" smtClean="0"/>
              <a:t>Подцарство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r>
              <a:rPr lang="ru-RU" b="1" dirty="0" smtClean="0"/>
              <a:t>Тип: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Рома решил заполнить табличку о дождевых червях.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Дополни записи.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288" y="1412776"/>
            <a:ext cx="2160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дождевые черви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4288" y="1988840"/>
            <a:ext cx="2160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288" y="2564904"/>
            <a:ext cx="2160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многоклеточные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288" y="3140968"/>
            <a:ext cx="2160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кольчатые черви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thumbs.dreamstime.com/b/%D0%B2%D1%8B%D1%82%D0%B5%D0%BA%D0%B0%D1%8F-earthworm-41558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304256" cy="215159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3573016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b="1" dirty="0" smtClean="0"/>
              <a:t>Польза червей. </a:t>
            </a:r>
            <a:r>
              <a:rPr lang="ru-RU" dirty="0" smtClean="0"/>
              <a:t>Черви питаются останками гниющих листьев, растениями, заглатывают комочки земли. Черви превращают ненужные останки, отходы в плодородную почву, роют ходы, рыхлят землю, по этим ходам к корням растений легко проходят вода и воздух. </a:t>
            </a:r>
          </a:p>
          <a:p>
            <a:pPr algn="just"/>
            <a:r>
              <a:rPr lang="ru-RU" dirty="0" smtClean="0"/>
              <a:t>     Можно сказать, что дождевые черви – наши помощники. Нужно очень бережно относиться к дождевым червям. </a:t>
            </a:r>
          </a:p>
          <a:p>
            <a:pPr algn="just"/>
            <a:r>
              <a:rPr lang="ru-RU" dirty="0" smtClean="0"/>
              <a:t>     Дождевые черви широко использовались раньше и в медицине. В частности, высушенных дождевых червей перерабатывали в порошок и прикладывали к ранам для скорейшего заживления. При помощи масла, настоянного на дождевых червях, боролись с ревматизмом. Из дождевых червей делали различные отвары и настойки, которые помогали при различных болезнях. </a:t>
            </a:r>
            <a:endParaRPr lang="ru-RU" dirty="0"/>
          </a:p>
        </p:txBody>
      </p:sp>
      <p:sp>
        <p:nvSpPr>
          <p:cNvPr id="13" name="Стрелка вправо 12">
            <a:hlinkClick r:id="" action="ppaction://hlinkshowjump?jump=endshow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80112" y="1151166"/>
            <a:ext cx="50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8496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https://flomaster.club/uploads/posts/2022-08/1660753554_12-flomaster-club-p-chervyachki-kartinki-dlya-detei-krasivo-16.png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https://faunistics.com/wp-content/uploads/2020/04/4-8.jpg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https://grizun-off.ru/wp-content/uploads/9/b/3/9b38a22725a5f7ea8693c9633b3af07c.jpeg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https://thumbs.dreamstime.com/b/%D0%B2%D1%8B%D1%82%D0%B5%D0%BA%D0%B0%D1%8F-earthworm-41558351.jpg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6"/>
              </a:rPr>
              <a:t>https://prezentacii.org/prezentacii/prezentacii-po-biologii/158974-angely-hraniteli-vsego-zhivogo-na-zemle.html#gallery-15</a:t>
            </a:r>
            <a:r>
              <a:rPr lang="ru-RU" sz="1400" dirty="0" smtClean="0"/>
              <a:t> - опыт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https://gas-kvas.com/uploads/posts/2023-01/1673525320_gas-kvas-com-p-risunok-detskii-dedushki-22.jpg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8"/>
              </a:rPr>
              <a:t>https://yt3.googleusercontent.com/ytc/AOPolaRzfvrVOBJcy6YIdxW01LDw9UHzxj6BTg8cyv-2=s900-c-k-c0x00ffffff-no-rj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https://bogatyr.club/uploads/posts/2023-03/1678533091_bogatyr-club-p-multyashnie-chervyachki-foni-vkontakte-49.jpg</a:t>
            </a:r>
            <a:r>
              <a:rPr lang="ru-RU" sz="1400" dirty="0" smtClean="0"/>
              <a:t>          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99225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972</Words>
  <Application>Microsoft Office PowerPoint</Application>
  <PresentationFormat>Экран (4:3)</PresentationFormat>
  <Paragraphs>109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Артём</cp:lastModifiedBy>
  <cp:revision>8</cp:revision>
  <dcterms:created xsi:type="dcterms:W3CDTF">2023-10-21T14:23:50Z</dcterms:created>
  <dcterms:modified xsi:type="dcterms:W3CDTF">2023-10-26T20:28:47Z</dcterms:modified>
</cp:coreProperties>
</file>